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6" r:id="rId2"/>
    <p:sldId id="360" r:id="rId3"/>
    <p:sldId id="413" r:id="rId4"/>
    <p:sldId id="355" r:id="rId5"/>
    <p:sldId id="401" r:id="rId6"/>
    <p:sldId id="404" r:id="rId7"/>
    <p:sldId id="385" r:id="rId8"/>
    <p:sldId id="354" r:id="rId9"/>
    <p:sldId id="408" r:id="rId10"/>
    <p:sldId id="407" r:id="rId11"/>
    <p:sldId id="379" r:id="rId12"/>
    <p:sldId id="381" r:id="rId13"/>
    <p:sldId id="411" r:id="rId14"/>
    <p:sldId id="412" r:id="rId15"/>
    <p:sldId id="409" r:id="rId16"/>
    <p:sldId id="410" r:id="rId17"/>
    <p:sldId id="375" r:id="rId18"/>
    <p:sldId id="400" r:id="rId19"/>
    <p:sldId id="367" r:id="rId20"/>
    <p:sldId id="371" r:id="rId21"/>
    <p:sldId id="368" r:id="rId22"/>
    <p:sldId id="267" r:id="rId23"/>
    <p:sldId id="353" r:id="rId24"/>
    <p:sldId id="370" r:id="rId25"/>
    <p:sldId id="393" r:id="rId26"/>
    <p:sldId id="258" r:id="rId2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14B600-71D4-AC98-8766-E0D293F96F12}" name="Dennise Alicia Cervantes" initials="DAC" userId="S::dcervantes@tec.mx::a340be48-8e09-4adf-829d-1e1a1bcb9c8b" providerId="AD"/>
  <p188:author id="{89DA32C9-FCAC-C98A-88A4-16724230C918}" name="Cosme Ernesto Santiesteban Toca" initials="CEST" userId="S::cosme@tec.mx::4bb46985-a12c-4bf9-85c0-f6592893a0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7738"/>
    <a:srgbClr val="FFC000"/>
    <a:srgbClr val="FFFFFF"/>
    <a:srgbClr val="00B050"/>
    <a:srgbClr val="AD4949"/>
    <a:srgbClr val="990033"/>
    <a:srgbClr val="C9B4A3"/>
    <a:srgbClr val="FFFBE0"/>
    <a:srgbClr val="F6F1D7"/>
    <a:srgbClr val="EDE4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6323" autoAdjust="0"/>
  </p:normalViewPr>
  <p:slideViewPr>
    <p:cSldViewPr snapToGrid="0">
      <p:cViewPr varScale="1">
        <p:scale>
          <a:sx n="107" d="100"/>
          <a:sy n="107" d="100"/>
        </p:scale>
        <p:origin x="228" y="102"/>
      </p:cViewPr>
      <p:guideLst/>
    </p:cSldViewPr>
  </p:slideViewPr>
  <p:notesTextViewPr>
    <p:cViewPr>
      <p:scale>
        <a:sx n="3" d="2"/>
        <a:sy n="3" d="2"/>
      </p:scale>
      <p:origin x="0" y="-1032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FADA0-8EC3-4EA5-8D47-376863A5CC05}" type="doc">
      <dgm:prSet loTypeId="urn:microsoft.com/office/officeart/2005/8/layout/hProcess7" loCatId="list" qsTypeId="urn:microsoft.com/office/officeart/2005/8/quickstyle/simple1" qsCatId="simple" csTypeId="urn:microsoft.com/office/officeart/2005/8/colors/accent6_4" csCatId="accent6" phldr="1"/>
      <dgm:spPr/>
      <dgm:t>
        <a:bodyPr/>
        <a:lstStyle/>
        <a:p>
          <a:endParaRPr lang="es-MX"/>
        </a:p>
      </dgm:t>
    </dgm:pt>
    <dgm:pt modelId="{6AB4DB10-6949-4D9D-98A0-1E5BD89E9DFA}">
      <dgm:prSet phldrT="[Texto]"/>
      <dgm:spPr/>
      <dgm:t>
        <a:bodyPr/>
        <a:lstStyle/>
        <a:p>
          <a:r>
            <a:rPr lang="es-MX" b="1" dirty="0">
              <a:effectLst>
                <a:outerShdw blurRad="38100" dist="38100" dir="2700000" algn="tl">
                  <a:srgbClr val="000000">
                    <a:alpha val="43137"/>
                  </a:srgbClr>
                </a:outerShdw>
              </a:effectLst>
            </a:rPr>
            <a:t>SENSAR</a:t>
          </a:r>
        </a:p>
      </dgm:t>
    </dgm:pt>
    <dgm:pt modelId="{93B42420-8BEB-4015-8E53-453D0D585FC4}" type="parTrans" cxnId="{F6BAA9B8-216A-4467-894F-ED6D68A9BD32}">
      <dgm:prSet/>
      <dgm:spPr/>
      <dgm:t>
        <a:bodyPr/>
        <a:lstStyle/>
        <a:p>
          <a:endParaRPr lang="es-MX"/>
        </a:p>
      </dgm:t>
    </dgm:pt>
    <dgm:pt modelId="{473C5485-D3F2-4398-AFF9-AAB61266A733}" type="sibTrans" cxnId="{F6BAA9B8-216A-4467-894F-ED6D68A9BD32}">
      <dgm:prSet/>
      <dgm:spPr/>
      <dgm:t>
        <a:bodyPr/>
        <a:lstStyle/>
        <a:p>
          <a:endParaRPr lang="es-MX"/>
        </a:p>
      </dgm:t>
    </dgm:pt>
    <dgm:pt modelId="{7D407B60-9ADA-4954-AC98-C034F08BF920}">
      <dgm:prSet phldrT="[Texto]"/>
      <dgm:spPr/>
      <dgm:t>
        <a:bodyPr/>
        <a:lstStyle/>
        <a:p>
          <a:r>
            <a:rPr lang="es-MX" dirty="0"/>
            <a:t>Humedad de suelo</a:t>
          </a:r>
        </a:p>
      </dgm:t>
    </dgm:pt>
    <dgm:pt modelId="{0E50443D-A10A-4C6C-843F-003714BE7345}" type="parTrans" cxnId="{17B70D29-D2D3-4EF0-804B-FFB1967390AB}">
      <dgm:prSet/>
      <dgm:spPr/>
      <dgm:t>
        <a:bodyPr/>
        <a:lstStyle/>
        <a:p>
          <a:endParaRPr lang="es-MX"/>
        </a:p>
      </dgm:t>
    </dgm:pt>
    <dgm:pt modelId="{3A73F68E-3ECB-40B9-A27F-71512D8439C5}" type="sibTrans" cxnId="{17B70D29-D2D3-4EF0-804B-FFB1967390AB}">
      <dgm:prSet/>
      <dgm:spPr/>
      <dgm:t>
        <a:bodyPr/>
        <a:lstStyle/>
        <a:p>
          <a:endParaRPr lang="es-MX"/>
        </a:p>
      </dgm:t>
    </dgm:pt>
    <dgm:pt modelId="{FFB4607B-677C-4163-BA9A-C9DE2EE6C423}">
      <dgm:prSet phldrT="[Texto]"/>
      <dgm:spPr/>
      <dgm:t>
        <a:bodyPr/>
        <a:lstStyle/>
        <a:p>
          <a:r>
            <a:rPr lang="es-MX" b="1" dirty="0">
              <a:effectLst>
                <a:outerShdw blurRad="38100" dist="38100" dir="2700000" algn="tl">
                  <a:srgbClr val="000000">
                    <a:alpha val="43137"/>
                  </a:srgbClr>
                </a:outerShdw>
              </a:effectLst>
            </a:rPr>
            <a:t>ANALIZAR</a:t>
          </a:r>
        </a:p>
      </dgm:t>
    </dgm:pt>
    <dgm:pt modelId="{8F02E577-7CED-44EF-85F9-8BBA065176B4}" type="parTrans" cxnId="{D53FEEF4-62B5-44B0-B012-A4B6C7A5A57C}">
      <dgm:prSet/>
      <dgm:spPr/>
      <dgm:t>
        <a:bodyPr/>
        <a:lstStyle/>
        <a:p>
          <a:endParaRPr lang="es-MX"/>
        </a:p>
      </dgm:t>
    </dgm:pt>
    <dgm:pt modelId="{F26AF6C3-D177-46EC-A205-0DC589946B9B}" type="sibTrans" cxnId="{D53FEEF4-62B5-44B0-B012-A4B6C7A5A57C}">
      <dgm:prSet/>
      <dgm:spPr/>
      <dgm:t>
        <a:bodyPr/>
        <a:lstStyle/>
        <a:p>
          <a:endParaRPr lang="es-MX"/>
        </a:p>
      </dgm:t>
    </dgm:pt>
    <dgm:pt modelId="{72DFBF40-E62C-4383-A49B-4E605C3939EB}">
      <dgm:prSet phldrT="[Texto]"/>
      <dgm:spPr/>
      <dgm:t>
        <a:bodyPr/>
        <a:lstStyle/>
        <a:p>
          <a:r>
            <a:rPr lang="es-MX" dirty="0"/>
            <a:t>Teoría de Control</a:t>
          </a:r>
        </a:p>
      </dgm:t>
    </dgm:pt>
    <dgm:pt modelId="{18C19101-06BB-4A20-9523-E9275276B92D}" type="parTrans" cxnId="{8471B105-232E-4060-A672-F9CA49DC66B1}">
      <dgm:prSet/>
      <dgm:spPr/>
      <dgm:t>
        <a:bodyPr/>
        <a:lstStyle/>
        <a:p>
          <a:endParaRPr lang="es-MX"/>
        </a:p>
      </dgm:t>
    </dgm:pt>
    <dgm:pt modelId="{CC9FD2D5-0398-439B-AD09-B9238D5C3D68}" type="sibTrans" cxnId="{8471B105-232E-4060-A672-F9CA49DC66B1}">
      <dgm:prSet/>
      <dgm:spPr/>
      <dgm:t>
        <a:bodyPr/>
        <a:lstStyle/>
        <a:p>
          <a:endParaRPr lang="es-MX"/>
        </a:p>
      </dgm:t>
    </dgm:pt>
    <dgm:pt modelId="{2DA9FD89-5D6A-4D3C-A862-0C79FBA2111C}">
      <dgm:prSet phldrT="[Texto]"/>
      <dgm:spPr/>
      <dgm:t>
        <a:bodyPr/>
        <a:lstStyle/>
        <a:p>
          <a:r>
            <a:rPr lang="es-MX" b="1" dirty="0">
              <a:effectLst>
                <a:outerShdw blurRad="38100" dist="38100" dir="2700000" algn="tl">
                  <a:srgbClr val="000000">
                    <a:alpha val="43137"/>
                  </a:srgbClr>
                </a:outerShdw>
              </a:effectLst>
            </a:rPr>
            <a:t>ACTUAR</a:t>
          </a:r>
        </a:p>
      </dgm:t>
    </dgm:pt>
    <dgm:pt modelId="{F5702B07-3303-49F0-8AFA-5BB037203733}" type="parTrans" cxnId="{EC5E34FC-FED4-4491-AC19-364A4B6630BF}">
      <dgm:prSet/>
      <dgm:spPr/>
      <dgm:t>
        <a:bodyPr/>
        <a:lstStyle/>
        <a:p>
          <a:endParaRPr lang="es-MX"/>
        </a:p>
      </dgm:t>
    </dgm:pt>
    <dgm:pt modelId="{7C7C3A13-97CD-49E2-AF48-3F3055DE265F}" type="sibTrans" cxnId="{EC5E34FC-FED4-4491-AC19-364A4B6630BF}">
      <dgm:prSet/>
      <dgm:spPr/>
      <dgm:t>
        <a:bodyPr/>
        <a:lstStyle/>
        <a:p>
          <a:endParaRPr lang="es-MX"/>
        </a:p>
      </dgm:t>
    </dgm:pt>
    <dgm:pt modelId="{0C3E8C85-6549-439B-BABC-B8145855431B}">
      <dgm:prSet phldrT="[Texto]"/>
      <dgm:spPr/>
      <dgm:t>
        <a:bodyPr/>
        <a:lstStyle/>
        <a:p>
          <a:r>
            <a:rPr lang="es-MX" dirty="0"/>
            <a:t>Riego, fertilizantes, pesticidas y herbicidas</a:t>
          </a:r>
        </a:p>
      </dgm:t>
    </dgm:pt>
    <dgm:pt modelId="{DFD5E6F0-A47A-4D50-88F6-8F5B56B286DB}" type="parTrans" cxnId="{C37C00DB-BFDE-4486-BB06-B08BC09D5AC5}">
      <dgm:prSet/>
      <dgm:spPr/>
      <dgm:t>
        <a:bodyPr/>
        <a:lstStyle/>
        <a:p>
          <a:endParaRPr lang="es-MX"/>
        </a:p>
      </dgm:t>
    </dgm:pt>
    <dgm:pt modelId="{8EFC9F32-CAF2-43D5-ABFE-5709B5FEEE33}" type="sibTrans" cxnId="{C37C00DB-BFDE-4486-BB06-B08BC09D5AC5}">
      <dgm:prSet/>
      <dgm:spPr/>
      <dgm:t>
        <a:bodyPr/>
        <a:lstStyle/>
        <a:p>
          <a:endParaRPr lang="es-MX"/>
        </a:p>
      </dgm:t>
    </dgm:pt>
    <dgm:pt modelId="{5EBB751D-96DC-45DE-99B3-6A86CD3554E3}">
      <dgm:prSet/>
      <dgm:spPr/>
      <dgm:t>
        <a:bodyPr/>
        <a:lstStyle/>
        <a:p>
          <a:r>
            <a:rPr lang="es-MX" dirty="0"/>
            <a:t>Condiciones ambientales</a:t>
          </a:r>
        </a:p>
      </dgm:t>
    </dgm:pt>
    <dgm:pt modelId="{A8D4DBEB-CEB5-4D19-9B55-5D87736B40BF}" type="parTrans" cxnId="{2DE0E1DF-4537-41F8-8E54-2891F9BE404A}">
      <dgm:prSet/>
      <dgm:spPr/>
      <dgm:t>
        <a:bodyPr/>
        <a:lstStyle/>
        <a:p>
          <a:endParaRPr lang="es-MX"/>
        </a:p>
      </dgm:t>
    </dgm:pt>
    <dgm:pt modelId="{8C85EA9A-EA58-4609-9DA3-0406D1CDEFBF}" type="sibTrans" cxnId="{2DE0E1DF-4537-41F8-8E54-2891F9BE404A}">
      <dgm:prSet/>
      <dgm:spPr/>
      <dgm:t>
        <a:bodyPr/>
        <a:lstStyle/>
        <a:p>
          <a:endParaRPr lang="es-MX"/>
        </a:p>
      </dgm:t>
    </dgm:pt>
    <dgm:pt modelId="{AD2C0042-52D2-4BF5-B5D5-1874ABBF4FE8}">
      <dgm:prSet/>
      <dgm:spPr/>
      <dgm:t>
        <a:bodyPr/>
        <a:lstStyle/>
        <a:p>
          <a:r>
            <a:rPr lang="es-MX" dirty="0"/>
            <a:t>Desarrollo vegetativo</a:t>
          </a:r>
        </a:p>
      </dgm:t>
    </dgm:pt>
    <dgm:pt modelId="{FA5E7F90-5E06-4CA4-A32F-B12B2279E9AC}" type="parTrans" cxnId="{93762A8C-C36B-4C2D-BA20-D33C574ECC7E}">
      <dgm:prSet/>
      <dgm:spPr/>
      <dgm:t>
        <a:bodyPr/>
        <a:lstStyle/>
        <a:p>
          <a:endParaRPr lang="es-MX"/>
        </a:p>
      </dgm:t>
    </dgm:pt>
    <dgm:pt modelId="{223B596B-DC75-43F9-8CAF-4AC51852D0C0}" type="sibTrans" cxnId="{93762A8C-C36B-4C2D-BA20-D33C574ECC7E}">
      <dgm:prSet/>
      <dgm:spPr/>
      <dgm:t>
        <a:bodyPr/>
        <a:lstStyle/>
        <a:p>
          <a:endParaRPr lang="es-MX"/>
        </a:p>
      </dgm:t>
    </dgm:pt>
    <dgm:pt modelId="{AC752AB5-6C6C-4ADF-8CFA-933D57D86470}">
      <dgm:prSet/>
      <dgm:spPr/>
      <dgm:t>
        <a:bodyPr/>
        <a:lstStyle/>
        <a:p>
          <a:r>
            <a:rPr lang="es-MX" dirty="0"/>
            <a:t>Nutrientes en el suelo</a:t>
          </a:r>
        </a:p>
      </dgm:t>
    </dgm:pt>
    <dgm:pt modelId="{CAE127D1-286E-4977-994B-08873FCEED7F}" type="parTrans" cxnId="{BB777D17-269B-4DE6-B8DE-81FB32A58123}">
      <dgm:prSet/>
      <dgm:spPr/>
      <dgm:t>
        <a:bodyPr/>
        <a:lstStyle/>
        <a:p>
          <a:endParaRPr lang="es-MX"/>
        </a:p>
      </dgm:t>
    </dgm:pt>
    <dgm:pt modelId="{DDC92766-7FFC-4A88-959B-068BB86CF931}" type="sibTrans" cxnId="{BB777D17-269B-4DE6-B8DE-81FB32A58123}">
      <dgm:prSet/>
      <dgm:spPr/>
      <dgm:t>
        <a:bodyPr/>
        <a:lstStyle/>
        <a:p>
          <a:endParaRPr lang="es-MX"/>
        </a:p>
      </dgm:t>
    </dgm:pt>
    <dgm:pt modelId="{6CC9EB2C-97DD-49A3-B12C-170F627B728B}">
      <dgm:prSet/>
      <dgm:spPr/>
      <dgm:t>
        <a:bodyPr/>
        <a:lstStyle/>
        <a:p>
          <a:r>
            <a:rPr lang="es-MX" dirty="0"/>
            <a:t>Salinidad y ph en el suelo</a:t>
          </a:r>
        </a:p>
      </dgm:t>
    </dgm:pt>
    <dgm:pt modelId="{08ECF5E6-FF1B-423C-B43A-D83B42A2F0DD}" type="parTrans" cxnId="{0A48723B-3074-4EB2-B443-21B0764ACB4E}">
      <dgm:prSet/>
      <dgm:spPr/>
      <dgm:t>
        <a:bodyPr/>
        <a:lstStyle/>
        <a:p>
          <a:endParaRPr lang="es-MX"/>
        </a:p>
      </dgm:t>
    </dgm:pt>
    <dgm:pt modelId="{26CD1DB6-6705-41DB-8350-CE2E0615F60C}" type="sibTrans" cxnId="{0A48723B-3074-4EB2-B443-21B0764ACB4E}">
      <dgm:prSet/>
      <dgm:spPr/>
      <dgm:t>
        <a:bodyPr/>
        <a:lstStyle/>
        <a:p>
          <a:endParaRPr lang="es-MX"/>
        </a:p>
      </dgm:t>
    </dgm:pt>
    <dgm:pt modelId="{F623E8FB-6E1E-403A-8BE4-0F1D933F817A}">
      <dgm:prSet/>
      <dgm:spPr/>
      <dgm:t>
        <a:bodyPr/>
        <a:lstStyle/>
        <a:p>
          <a:r>
            <a:rPr lang="es-MX" dirty="0"/>
            <a:t>Plagas y hierbas</a:t>
          </a:r>
        </a:p>
      </dgm:t>
    </dgm:pt>
    <dgm:pt modelId="{0B5BB264-E633-4DB0-A9F8-A1E22A7700BF}" type="parTrans" cxnId="{DC5A3596-64B1-42D5-AECB-06DC8305D8AB}">
      <dgm:prSet/>
      <dgm:spPr/>
      <dgm:t>
        <a:bodyPr/>
        <a:lstStyle/>
        <a:p>
          <a:endParaRPr lang="es-MX"/>
        </a:p>
      </dgm:t>
    </dgm:pt>
    <dgm:pt modelId="{D7A2C2B1-D400-44EB-AA77-35EE8F39240D}" type="sibTrans" cxnId="{DC5A3596-64B1-42D5-AECB-06DC8305D8AB}">
      <dgm:prSet/>
      <dgm:spPr/>
      <dgm:t>
        <a:bodyPr/>
        <a:lstStyle/>
        <a:p>
          <a:endParaRPr lang="es-MX"/>
        </a:p>
      </dgm:t>
    </dgm:pt>
    <dgm:pt modelId="{3AE639C4-6FD5-471B-BCFB-A404AD287925}">
      <dgm:prSet/>
      <dgm:spPr/>
      <dgm:t>
        <a:bodyPr/>
        <a:lstStyle/>
        <a:p>
          <a:r>
            <a:rPr lang="es-MX" dirty="0"/>
            <a:t>Ciencia de Datos</a:t>
          </a:r>
        </a:p>
      </dgm:t>
    </dgm:pt>
    <dgm:pt modelId="{EB8EC5E4-E139-41E6-9911-A012970D5DC0}" type="parTrans" cxnId="{457B8869-39F9-42EC-939F-5C67AE8CFBF6}">
      <dgm:prSet/>
      <dgm:spPr/>
      <dgm:t>
        <a:bodyPr/>
        <a:lstStyle/>
        <a:p>
          <a:endParaRPr lang="es-MX"/>
        </a:p>
      </dgm:t>
    </dgm:pt>
    <dgm:pt modelId="{DEF489C3-5D50-4F05-AC6A-31491DFB0020}" type="sibTrans" cxnId="{457B8869-39F9-42EC-939F-5C67AE8CFBF6}">
      <dgm:prSet/>
      <dgm:spPr/>
      <dgm:t>
        <a:bodyPr/>
        <a:lstStyle/>
        <a:p>
          <a:endParaRPr lang="es-MX"/>
        </a:p>
      </dgm:t>
    </dgm:pt>
    <dgm:pt modelId="{E4094B75-1204-4DE2-B9F7-FC792A0E2CA9}">
      <dgm:prSet/>
      <dgm:spPr/>
      <dgm:t>
        <a:bodyPr/>
        <a:lstStyle/>
        <a:p>
          <a:r>
            <a:rPr lang="es-MX" dirty="0"/>
            <a:t>Inteligencia Artificial</a:t>
          </a:r>
        </a:p>
      </dgm:t>
    </dgm:pt>
    <dgm:pt modelId="{A876F187-1FD0-4AC1-9339-93F0472AFC64}" type="parTrans" cxnId="{639CFD58-ABB4-4E53-A7D7-8501F001B6AE}">
      <dgm:prSet/>
      <dgm:spPr/>
      <dgm:t>
        <a:bodyPr/>
        <a:lstStyle/>
        <a:p>
          <a:endParaRPr lang="es-MX"/>
        </a:p>
      </dgm:t>
    </dgm:pt>
    <dgm:pt modelId="{C1691D67-84CD-42EB-BD83-A56C10B24790}" type="sibTrans" cxnId="{639CFD58-ABB4-4E53-A7D7-8501F001B6AE}">
      <dgm:prSet/>
      <dgm:spPr/>
      <dgm:t>
        <a:bodyPr/>
        <a:lstStyle/>
        <a:p>
          <a:endParaRPr lang="es-MX"/>
        </a:p>
      </dgm:t>
    </dgm:pt>
    <dgm:pt modelId="{78F4BD30-4F53-40B4-8D25-E55B719A0412}">
      <dgm:prSet/>
      <dgm:spPr/>
      <dgm:t>
        <a:bodyPr/>
        <a:lstStyle/>
        <a:p>
          <a:r>
            <a:rPr lang="es-MX" dirty="0"/>
            <a:t>Ambientes controlados (invernaderos)</a:t>
          </a:r>
        </a:p>
      </dgm:t>
    </dgm:pt>
    <dgm:pt modelId="{16ED6E48-1E63-4517-B2E8-F44C806FAC18}" type="parTrans" cxnId="{754124F1-005D-4EFB-8D33-4048F578514D}">
      <dgm:prSet/>
      <dgm:spPr/>
      <dgm:t>
        <a:bodyPr/>
        <a:lstStyle/>
        <a:p>
          <a:endParaRPr lang="es-MX"/>
        </a:p>
      </dgm:t>
    </dgm:pt>
    <dgm:pt modelId="{832F99F1-3293-43F8-A98F-9E8113588708}" type="sibTrans" cxnId="{754124F1-005D-4EFB-8D33-4048F578514D}">
      <dgm:prSet/>
      <dgm:spPr/>
      <dgm:t>
        <a:bodyPr/>
        <a:lstStyle/>
        <a:p>
          <a:endParaRPr lang="es-MX"/>
        </a:p>
      </dgm:t>
    </dgm:pt>
    <dgm:pt modelId="{4F9EB156-DED6-4A5E-8631-CAFB5B65D092}">
      <dgm:prSet/>
      <dgm:spPr/>
      <dgm:t>
        <a:bodyPr/>
        <a:lstStyle/>
        <a:p>
          <a:r>
            <a:rPr lang="es-MX" dirty="0"/>
            <a:t>Drones y vehículos autónomos</a:t>
          </a:r>
        </a:p>
      </dgm:t>
    </dgm:pt>
    <dgm:pt modelId="{4BBDA80E-E945-4F30-92EA-C065E4B34663}" type="parTrans" cxnId="{4074FE12-1529-47EF-B399-1608A851DE1A}">
      <dgm:prSet/>
      <dgm:spPr/>
      <dgm:t>
        <a:bodyPr/>
        <a:lstStyle/>
        <a:p>
          <a:endParaRPr lang="es-MX"/>
        </a:p>
      </dgm:t>
    </dgm:pt>
    <dgm:pt modelId="{2461904A-09A1-46FA-908B-8E20A0BE3358}" type="sibTrans" cxnId="{4074FE12-1529-47EF-B399-1608A851DE1A}">
      <dgm:prSet/>
      <dgm:spPr/>
      <dgm:t>
        <a:bodyPr/>
        <a:lstStyle/>
        <a:p>
          <a:endParaRPr lang="es-MX"/>
        </a:p>
      </dgm:t>
    </dgm:pt>
    <dgm:pt modelId="{238468F0-A769-4545-96C5-EFDF527D3791}" type="pres">
      <dgm:prSet presAssocID="{A64FADA0-8EC3-4EA5-8D47-376863A5CC05}" presName="Name0" presStyleCnt="0">
        <dgm:presLayoutVars>
          <dgm:dir/>
          <dgm:animLvl val="lvl"/>
          <dgm:resizeHandles val="exact"/>
        </dgm:presLayoutVars>
      </dgm:prSet>
      <dgm:spPr/>
    </dgm:pt>
    <dgm:pt modelId="{21CEBE23-3E29-42C0-ACF6-AEBFC4853C14}" type="pres">
      <dgm:prSet presAssocID="{6AB4DB10-6949-4D9D-98A0-1E5BD89E9DFA}" presName="compositeNode" presStyleCnt="0">
        <dgm:presLayoutVars>
          <dgm:bulletEnabled val="1"/>
        </dgm:presLayoutVars>
      </dgm:prSet>
      <dgm:spPr/>
    </dgm:pt>
    <dgm:pt modelId="{421DEFAA-AC37-408D-9BE4-A37B164C11CE}" type="pres">
      <dgm:prSet presAssocID="{6AB4DB10-6949-4D9D-98A0-1E5BD89E9DFA}" presName="bgRect" presStyleLbl="node1" presStyleIdx="0" presStyleCnt="3" custScaleY="162615"/>
      <dgm:spPr/>
    </dgm:pt>
    <dgm:pt modelId="{944EE070-D7C5-4159-BC15-80E0C9EDC09B}" type="pres">
      <dgm:prSet presAssocID="{6AB4DB10-6949-4D9D-98A0-1E5BD89E9DFA}" presName="parentNode" presStyleLbl="node1" presStyleIdx="0" presStyleCnt="3">
        <dgm:presLayoutVars>
          <dgm:chMax val="0"/>
          <dgm:bulletEnabled val="1"/>
        </dgm:presLayoutVars>
      </dgm:prSet>
      <dgm:spPr/>
    </dgm:pt>
    <dgm:pt modelId="{91E6B95A-60DE-47D7-B347-4BD8AD6D653E}" type="pres">
      <dgm:prSet presAssocID="{6AB4DB10-6949-4D9D-98A0-1E5BD89E9DFA}" presName="childNode" presStyleLbl="node1" presStyleIdx="0" presStyleCnt="3">
        <dgm:presLayoutVars>
          <dgm:bulletEnabled val="1"/>
        </dgm:presLayoutVars>
      </dgm:prSet>
      <dgm:spPr/>
    </dgm:pt>
    <dgm:pt modelId="{140A6880-A7FE-4D6A-AA45-153A8EE6F7ED}" type="pres">
      <dgm:prSet presAssocID="{473C5485-D3F2-4398-AFF9-AAB61266A733}" presName="hSp" presStyleCnt="0"/>
      <dgm:spPr/>
    </dgm:pt>
    <dgm:pt modelId="{6DC5D7F8-1ECE-4010-838C-A644DE332C42}" type="pres">
      <dgm:prSet presAssocID="{473C5485-D3F2-4398-AFF9-AAB61266A733}" presName="vProcSp" presStyleCnt="0"/>
      <dgm:spPr/>
    </dgm:pt>
    <dgm:pt modelId="{F3BA3CAB-92F8-4600-B4B8-86415441C687}" type="pres">
      <dgm:prSet presAssocID="{473C5485-D3F2-4398-AFF9-AAB61266A733}" presName="vSp1" presStyleCnt="0"/>
      <dgm:spPr/>
    </dgm:pt>
    <dgm:pt modelId="{E6C9D4E4-EEBE-47FF-80F9-11912A84563B}" type="pres">
      <dgm:prSet presAssocID="{473C5485-D3F2-4398-AFF9-AAB61266A733}" presName="simulatedConn" presStyleLbl="solidFgAcc1" presStyleIdx="0" presStyleCnt="2" custLinFactY="292938" custLinFactNeighborY="300000"/>
      <dgm:spPr/>
    </dgm:pt>
    <dgm:pt modelId="{2FE77C3B-6067-44EF-A6E2-D966548EFAF6}" type="pres">
      <dgm:prSet presAssocID="{473C5485-D3F2-4398-AFF9-AAB61266A733}" presName="vSp2" presStyleCnt="0"/>
      <dgm:spPr/>
    </dgm:pt>
    <dgm:pt modelId="{00D34B1F-7831-49FA-925F-8A926F3E23B2}" type="pres">
      <dgm:prSet presAssocID="{473C5485-D3F2-4398-AFF9-AAB61266A733}" presName="sibTrans" presStyleCnt="0"/>
      <dgm:spPr/>
    </dgm:pt>
    <dgm:pt modelId="{85C286B5-73E9-4B80-885D-500B1465D4B7}" type="pres">
      <dgm:prSet presAssocID="{FFB4607B-677C-4163-BA9A-C9DE2EE6C423}" presName="compositeNode" presStyleCnt="0">
        <dgm:presLayoutVars>
          <dgm:bulletEnabled val="1"/>
        </dgm:presLayoutVars>
      </dgm:prSet>
      <dgm:spPr/>
    </dgm:pt>
    <dgm:pt modelId="{7BF26D39-EB29-4E27-8E86-723FCE39ACD3}" type="pres">
      <dgm:prSet presAssocID="{FFB4607B-677C-4163-BA9A-C9DE2EE6C423}" presName="bgRect" presStyleLbl="node1" presStyleIdx="1" presStyleCnt="3" custScaleY="162615"/>
      <dgm:spPr/>
    </dgm:pt>
    <dgm:pt modelId="{ABED4EFC-3B95-44F3-B2C4-4836C0A7354A}" type="pres">
      <dgm:prSet presAssocID="{FFB4607B-677C-4163-BA9A-C9DE2EE6C423}" presName="parentNode" presStyleLbl="node1" presStyleIdx="1" presStyleCnt="3">
        <dgm:presLayoutVars>
          <dgm:chMax val="0"/>
          <dgm:bulletEnabled val="1"/>
        </dgm:presLayoutVars>
      </dgm:prSet>
      <dgm:spPr/>
    </dgm:pt>
    <dgm:pt modelId="{F81A42DB-FA70-45B8-BB11-57107FF8B6EA}" type="pres">
      <dgm:prSet presAssocID="{FFB4607B-677C-4163-BA9A-C9DE2EE6C423}" presName="childNode" presStyleLbl="node1" presStyleIdx="1" presStyleCnt="3">
        <dgm:presLayoutVars>
          <dgm:bulletEnabled val="1"/>
        </dgm:presLayoutVars>
      </dgm:prSet>
      <dgm:spPr/>
    </dgm:pt>
    <dgm:pt modelId="{66A72525-B8BC-4845-A725-8586805FB159}" type="pres">
      <dgm:prSet presAssocID="{F26AF6C3-D177-46EC-A205-0DC589946B9B}" presName="hSp" presStyleCnt="0"/>
      <dgm:spPr/>
    </dgm:pt>
    <dgm:pt modelId="{0622161F-3413-4EA8-B9E8-189D2B7D53E7}" type="pres">
      <dgm:prSet presAssocID="{F26AF6C3-D177-46EC-A205-0DC589946B9B}" presName="vProcSp" presStyleCnt="0"/>
      <dgm:spPr/>
    </dgm:pt>
    <dgm:pt modelId="{55D1D53A-4BB1-4862-8DD0-DC94AC684AD0}" type="pres">
      <dgm:prSet presAssocID="{F26AF6C3-D177-46EC-A205-0DC589946B9B}" presName="vSp1" presStyleCnt="0"/>
      <dgm:spPr/>
    </dgm:pt>
    <dgm:pt modelId="{59B35DF3-1E7D-437C-AC9A-7A2449D180B5}" type="pres">
      <dgm:prSet presAssocID="{F26AF6C3-D177-46EC-A205-0DC589946B9B}" presName="simulatedConn" presStyleLbl="solidFgAcc1" presStyleIdx="1" presStyleCnt="2" custLinFactY="292938" custLinFactNeighborY="300000"/>
      <dgm:spPr/>
    </dgm:pt>
    <dgm:pt modelId="{B14ABAE4-593E-45E1-B71E-931D1436FFE8}" type="pres">
      <dgm:prSet presAssocID="{F26AF6C3-D177-46EC-A205-0DC589946B9B}" presName="vSp2" presStyleCnt="0"/>
      <dgm:spPr/>
    </dgm:pt>
    <dgm:pt modelId="{C63F5751-816B-456A-894D-35DC85F2540F}" type="pres">
      <dgm:prSet presAssocID="{F26AF6C3-D177-46EC-A205-0DC589946B9B}" presName="sibTrans" presStyleCnt="0"/>
      <dgm:spPr/>
    </dgm:pt>
    <dgm:pt modelId="{62566AD3-3389-4052-BCB6-0A0054A94599}" type="pres">
      <dgm:prSet presAssocID="{2DA9FD89-5D6A-4D3C-A862-0C79FBA2111C}" presName="compositeNode" presStyleCnt="0">
        <dgm:presLayoutVars>
          <dgm:bulletEnabled val="1"/>
        </dgm:presLayoutVars>
      </dgm:prSet>
      <dgm:spPr/>
    </dgm:pt>
    <dgm:pt modelId="{1C8C5274-267E-47EB-B5D2-6D926C2D1739}" type="pres">
      <dgm:prSet presAssocID="{2DA9FD89-5D6A-4D3C-A862-0C79FBA2111C}" presName="bgRect" presStyleLbl="node1" presStyleIdx="2" presStyleCnt="3" custScaleY="162615"/>
      <dgm:spPr/>
    </dgm:pt>
    <dgm:pt modelId="{8A38C3A6-AB68-4972-8DE8-DF07B117D04A}" type="pres">
      <dgm:prSet presAssocID="{2DA9FD89-5D6A-4D3C-A862-0C79FBA2111C}" presName="parentNode" presStyleLbl="node1" presStyleIdx="2" presStyleCnt="3">
        <dgm:presLayoutVars>
          <dgm:chMax val="0"/>
          <dgm:bulletEnabled val="1"/>
        </dgm:presLayoutVars>
      </dgm:prSet>
      <dgm:spPr/>
    </dgm:pt>
    <dgm:pt modelId="{BE4DE916-1D26-4297-BDB0-86F6AC8E9BD8}" type="pres">
      <dgm:prSet presAssocID="{2DA9FD89-5D6A-4D3C-A862-0C79FBA2111C}" presName="childNode" presStyleLbl="node1" presStyleIdx="2" presStyleCnt="3">
        <dgm:presLayoutVars>
          <dgm:bulletEnabled val="1"/>
        </dgm:presLayoutVars>
      </dgm:prSet>
      <dgm:spPr/>
    </dgm:pt>
  </dgm:ptLst>
  <dgm:cxnLst>
    <dgm:cxn modelId="{8471B105-232E-4060-A672-F9CA49DC66B1}" srcId="{FFB4607B-677C-4163-BA9A-C9DE2EE6C423}" destId="{72DFBF40-E62C-4383-A49B-4E605C3939EB}" srcOrd="0" destOrd="0" parTransId="{18C19101-06BB-4A20-9523-E9275276B92D}" sibTransId="{CC9FD2D5-0398-439B-AD09-B9238D5C3D68}"/>
    <dgm:cxn modelId="{5A8FCB05-A472-4996-9441-E8EF130FC470}" type="presOf" srcId="{6CC9EB2C-97DD-49A3-B12C-170F627B728B}" destId="{91E6B95A-60DE-47D7-B347-4BD8AD6D653E}" srcOrd="0" destOrd="4" presId="urn:microsoft.com/office/officeart/2005/8/layout/hProcess7"/>
    <dgm:cxn modelId="{5E376B0B-3CA2-4022-9AA7-D2C6E322544F}" type="presOf" srcId="{6AB4DB10-6949-4D9D-98A0-1E5BD89E9DFA}" destId="{421DEFAA-AC37-408D-9BE4-A37B164C11CE}" srcOrd="0" destOrd="0" presId="urn:microsoft.com/office/officeart/2005/8/layout/hProcess7"/>
    <dgm:cxn modelId="{33E8CF10-03B3-4926-BAB8-CF55C1715B1D}" type="presOf" srcId="{4F9EB156-DED6-4A5E-8631-CAFB5B65D092}" destId="{BE4DE916-1D26-4297-BDB0-86F6AC8E9BD8}" srcOrd="0" destOrd="2" presId="urn:microsoft.com/office/officeart/2005/8/layout/hProcess7"/>
    <dgm:cxn modelId="{4074FE12-1529-47EF-B399-1608A851DE1A}" srcId="{2DA9FD89-5D6A-4D3C-A862-0C79FBA2111C}" destId="{4F9EB156-DED6-4A5E-8631-CAFB5B65D092}" srcOrd="2" destOrd="0" parTransId="{4BBDA80E-E945-4F30-92EA-C065E4B34663}" sibTransId="{2461904A-09A1-46FA-908B-8E20A0BE3358}"/>
    <dgm:cxn modelId="{BB777D17-269B-4DE6-B8DE-81FB32A58123}" srcId="{6AB4DB10-6949-4D9D-98A0-1E5BD89E9DFA}" destId="{AC752AB5-6C6C-4ADF-8CFA-933D57D86470}" srcOrd="3" destOrd="0" parTransId="{CAE127D1-286E-4977-994B-08873FCEED7F}" sibTransId="{DDC92766-7FFC-4A88-959B-068BB86CF931}"/>
    <dgm:cxn modelId="{22738F22-C5E9-42A2-96C5-421213420A3C}" type="presOf" srcId="{5EBB751D-96DC-45DE-99B3-6A86CD3554E3}" destId="{91E6B95A-60DE-47D7-B347-4BD8AD6D653E}" srcOrd="0" destOrd="1" presId="urn:microsoft.com/office/officeart/2005/8/layout/hProcess7"/>
    <dgm:cxn modelId="{17B70D29-D2D3-4EF0-804B-FFB1967390AB}" srcId="{6AB4DB10-6949-4D9D-98A0-1E5BD89E9DFA}" destId="{7D407B60-9ADA-4954-AC98-C034F08BF920}" srcOrd="0" destOrd="0" parTransId="{0E50443D-A10A-4C6C-843F-003714BE7345}" sibTransId="{3A73F68E-3ECB-40B9-A27F-71512D8439C5}"/>
    <dgm:cxn modelId="{1A559832-C874-46D4-A537-BA58E34F1E1C}" type="presOf" srcId="{78F4BD30-4F53-40B4-8D25-E55B719A0412}" destId="{BE4DE916-1D26-4297-BDB0-86F6AC8E9BD8}" srcOrd="0" destOrd="1" presId="urn:microsoft.com/office/officeart/2005/8/layout/hProcess7"/>
    <dgm:cxn modelId="{0A48723B-3074-4EB2-B443-21B0764ACB4E}" srcId="{6AB4DB10-6949-4D9D-98A0-1E5BD89E9DFA}" destId="{6CC9EB2C-97DD-49A3-B12C-170F627B728B}" srcOrd="4" destOrd="0" parTransId="{08ECF5E6-FF1B-423C-B43A-D83B42A2F0DD}" sibTransId="{26CD1DB6-6705-41DB-8350-CE2E0615F60C}"/>
    <dgm:cxn modelId="{C63DD15D-EE08-4B4E-AB1A-6035BFA58154}" type="presOf" srcId="{FFB4607B-677C-4163-BA9A-C9DE2EE6C423}" destId="{7BF26D39-EB29-4E27-8E86-723FCE39ACD3}" srcOrd="0" destOrd="0" presId="urn:microsoft.com/office/officeart/2005/8/layout/hProcess7"/>
    <dgm:cxn modelId="{0829D543-7193-476D-BE84-CB13A7DC8FA8}" type="presOf" srcId="{7D407B60-9ADA-4954-AC98-C034F08BF920}" destId="{91E6B95A-60DE-47D7-B347-4BD8AD6D653E}" srcOrd="0" destOrd="0" presId="urn:microsoft.com/office/officeart/2005/8/layout/hProcess7"/>
    <dgm:cxn modelId="{457B8869-39F9-42EC-939F-5C67AE8CFBF6}" srcId="{FFB4607B-677C-4163-BA9A-C9DE2EE6C423}" destId="{3AE639C4-6FD5-471B-BCFB-A404AD287925}" srcOrd="1" destOrd="0" parTransId="{EB8EC5E4-E139-41E6-9911-A012970D5DC0}" sibTransId="{DEF489C3-5D50-4F05-AC6A-31491DFB0020}"/>
    <dgm:cxn modelId="{F9FD3756-9B12-4B2D-8B4F-96B3338DDB22}" type="presOf" srcId="{6AB4DB10-6949-4D9D-98A0-1E5BD89E9DFA}" destId="{944EE070-D7C5-4159-BC15-80E0C9EDC09B}" srcOrd="1" destOrd="0" presId="urn:microsoft.com/office/officeart/2005/8/layout/hProcess7"/>
    <dgm:cxn modelId="{639CFD58-ABB4-4E53-A7D7-8501F001B6AE}" srcId="{FFB4607B-677C-4163-BA9A-C9DE2EE6C423}" destId="{E4094B75-1204-4DE2-B9F7-FC792A0E2CA9}" srcOrd="2" destOrd="0" parTransId="{A876F187-1FD0-4AC1-9339-93F0472AFC64}" sibTransId="{C1691D67-84CD-42EB-BD83-A56C10B24790}"/>
    <dgm:cxn modelId="{9A2A9C7D-FBC2-4987-8C27-8498501700F7}" type="presOf" srcId="{2DA9FD89-5D6A-4D3C-A862-0C79FBA2111C}" destId="{8A38C3A6-AB68-4972-8DE8-DF07B117D04A}" srcOrd="1" destOrd="0" presId="urn:microsoft.com/office/officeart/2005/8/layout/hProcess7"/>
    <dgm:cxn modelId="{2735EA84-31BA-4D0C-8EB4-981430D57DEE}" type="presOf" srcId="{FFB4607B-677C-4163-BA9A-C9DE2EE6C423}" destId="{ABED4EFC-3B95-44F3-B2C4-4836C0A7354A}" srcOrd="1" destOrd="0" presId="urn:microsoft.com/office/officeart/2005/8/layout/hProcess7"/>
    <dgm:cxn modelId="{55D45E89-141C-4DF0-977B-EE609F78E346}" type="presOf" srcId="{F623E8FB-6E1E-403A-8BE4-0F1D933F817A}" destId="{91E6B95A-60DE-47D7-B347-4BD8AD6D653E}" srcOrd="0" destOrd="5" presId="urn:microsoft.com/office/officeart/2005/8/layout/hProcess7"/>
    <dgm:cxn modelId="{B58E0B8A-0EDA-4AD5-B9FE-4CFB085F2707}" type="presOf" srcId="{0C3E8C85-6549-439B-BABC-B8145855431B}" destId="{BE4DE916-1D26-4297-BDB0-86F6AC8E9BD8}" srcOrd="0" destOrd="0" presId="urn:microsoft.com/office/officeart/2005/8/layout/hProcess7"/>
    <dgm:cxn modelId="{93762A8C-C36B-4C2D-BA20-D33C574ECC7E}" srcId="{6AB4DB10-6949-4D9D-98A0-1E5BD89E9DFA}" destId="{AD2C0042-52D2-4BF5-B5D5-1874ABBF4FE8}" srcOrd="2" destOrd="0" parTransId="{FA5E7F90-5E06-4CA4-A32F-B12B2279E9AC}" sibTransId="{223B596B-DC75-43F9-8CAF-4AC51852D0C0}"/>
    <dgm:cxn modelId="{DC5A3596-64B1-42D5-AECB-06DC8305D8AB}" srcId="{6AB4DB10-6949-4D9D-98A0-1E5BD89E9DFA}" destId="{F623E8FB-6E1E-403A-8BE4-0F1D933F817A}" srcOrd="5" destOrd="0" parTransId="{0B5BB264-E633-4DB0-A9F8-A1E22A7700BF}" sibTransId="{D7A2C2B1-D400-44EB-AA77-35EE8F39240D}"/>
    <dgm:cxn modelId="{E97FA39F-C3AD-4B3B-812D-1827E3789A14}" type="presOf" srcId="{AC752AB5-6C6C-4ADF-8CFA-933D57D86470}" destId="{91E6B95A-60DE-47D7-B347-4BD8AD6D653E}" srcOrd="0" destOrd="3" presId="urn:microsoft.com/office/officeart/2005/8/layout/hProcess7"/>
    <dgm:cxn modelId="{9D7B70B3-30A3-4D69-BE1F-3062A79B5FC8}" type="presOf" srcId="{72DFBF40-E62C-4383-A49B-4E605C3939EB}" destId="{F81A42DB-FA70-45B8-BB11-57107FF8B6EA}" srcOrd="0" destOrd="0" presId="urn:microsoft.com/office/officeart/2005/8/layout/hProcess7"/>
    <dgm:cxn modelId="{F6BAA9B8-216A-4467-894F-ED6D68A9BD32}" srcId="{A64FADA0-8EC3-4EA5-8D47-376863A5CC05}" destId="{6AB4DB10-6949-4D9D-98A0-1E5BD89E9DFA}" srcOrd="0" destOrd="0" parTransId="{93B42420-8BEB-4015-8E53-453D0D585FC4}" sibTransId="{473C5485-D3F2-4398-AFF9-AAB61266A733}"/>
    <dgm:cxn modelId="{0E9EBEC0-BC34-4249-B4FE-5613A604BD4F}" type="presOf" srcId="{E4094B75-1204-4DE2-B9F7-FC792A0E2CA9}" destId="{F81A42DB-FA70-45B8-BB11-57107FF8B6EA}" srcOrd="0" destOrd="2" presId="urn:microsoft.com/office/officeart/2005/8/layout/hProcess7"/>
    <dgm:cxn modelId="{8E727BD6-ECAC-40CB-82F3-D160A924EE25}" type="presOf" srcId="{AD2C0042-52D2-4BF5-B5D5-1874ABBF4FE8}" destId="{91E6B95A-60DE-47D7-B347-4BD8AD6D653E}" srcOrd="0" destOrd="2" presId="urn:microsoft.com/office/officeart/2005/8/layout/hProcess7"/>
    <dgm:cxn modelId="{C37C00DB-BFDE-4486-BB06-B08BC09D5AC5}" srcId="{2DA9FD89-5D6A-4D3C-A862-0C79FBA2111C}" destId="{0C3E8C85-6549-439B-BABC-B8145855431B}" srcOrd="0" destOrd="0" parTransId="{DFD5E6F0-A47A-4D50-88F6-8F5B56B286DB}" sibTransId="{8EFC9F32-CAF2-43D5-ABFE-5709B5FEEE33}"/>
    <dgm:cxn modelId="{2DE0E1DF-4537-41F8-8E54-2891F9BE404A}" srcId="{6AB4DB10-6949-4D9D-98A0-1E5BD89E9DFA}" destId="{5EBB751D-96DC-45DE-99B3-6A86CD3554E3}" srcOrd="1" destOrd="0" parTransId="{A8D4DBEB-CEB5-4D19-9B55-5D87736B40BF}" sibTransId="{8C85EA9A-EA58-4609-9DA3-0406D1CDEFBF}"/>
    <dgm:cxn modelId="{B4D662E7-3EDD-4206-9538-4E7DAE1C4A10}" type="presOf" srcId="{3AE639C4-6FD5-471B-BCFB-A404AD287925}" destId="{F81A42DB-FA70-45B8-BB11-57107FF8B6EA}" srcOrd="0" destOrd="1" presId="urn:microsoft.com/office/officeart/2005/8/layout/hProcess7"/>
    <dgm:cxn modelId="{36A433ED-D647-4A2C-81F8-4F89DEEF9275}" type="presOf" srcId="{2DA9FD89-5D6A-4D3C-A862-0C79FBA2111C}" destId="{1C8C5274-267E-47EB-B5D2-6D926C2D1739}" srcOrd="0" destOrd="0" presId="urn:microsoft.com/office/officeart/2005/8/layout/hProcess7"/>
    <dgm:cxn modelId="{BF95CCF0-FE3A-4BFA-8B06-62B506786BB0}" type="presOf" srcId="{A64FADA0-8EC3-4EA5-8D47-376863A5CC05}" destId="{238468F0-A769-4545-96C5-EFDF527D3791}" srcOrd="0" destOrd="0" presId="urn:microsoft.com/office/officeart/2005/8/layout/hProcess7"/>
    <dgm:cxn modelId="{754124F1-005D-4EFB-8D33-4048F578514D}" srcId="{2DA9FD89-5D6A-4D3C-A862-0C79FBA2111C}" destId="{78F4BD30-4F53-40B4-8D25-E55B719A0412}" srcOrd="1" destOrd="0" parTransId="{16ED6E48-1E63-4517-B2E8-F44C806FAC18}" sibTransId="{832F99F1-3293-43F8-A98F-9E8113588708}"/>
    <dgm:cxn modelId="{D53FEEF4-62B5-44B0-B012-A4B6C7A5A57C}" srcId="{A64FADA0-8EC3-4EA5-8D47-376863A5CC05}" destId="{FFB4607B-677C-4163-BA9A-C9DE2EE6C423}" srcOrd="1" destOrd="0" parTransId="{8F02E577-7CED-44EF-85F9-8BBA065176B4}" sibTransId="{F26AF6C3-D177-46EC-A205-0DC589946B9B}"/>
    <dgm:cxn modelId="{EC5E34FC-FED4-4491-AC19-364A4B6630BF}" srcId="{A64FADA0-8EC3-4EA5-8D47-376863A5CC05}" destId="{2DA9FD89-5D6A-4D3C-A862-0C79FBA2111C}" srcOrd="2" destOrd="0" parTransId="{F5702B07-3303-49F0-8AFA-5BB037203733}" sibTransId="{7C7C3A13-97CD-49E2-AF48-3F3055DE265F}"/>
    <dgm:cxn modelId="{79A7E9ED-CC64-4039-80BD-9ECE97D761A4}" type="presParOf" srcId="{238468F0-A769-4545-96C5-EFDF527D3791}" destId="{21CEBE23-3E29-42C0-ACF6-AEBFC4853C14}" srcOrd="0" destOrd="0" presId="urn:microsoft.com/office/officeart/2005/8/layout/hProcess7"/>
    <dgm:cxn modelId="{2EA609CB-6891-4809-B52E-9241E1C9540F}" type="presParOf" srcId="{21CEBE23-3E29-42C0-ACF6-AEBFC4853C14}" destId="{421DEFAA-AC37-408D-9BE4-A37B164C11CE}" srcOrd="0" destOrd="0" presId="urn:microsoft.com/office/officeart/2005/8/layout/hProcess7"/>
    <dgm:cxn modelId="{87C68B4F-845F-459A-A09B-1B7CB7F8E2D5}" type="presParOf" srcId="{21CEBE23-3E29-42C0-ACF6-AEBFC4853C14}" destId="{944EE070-D7C5-4159-BC15-80E0C9EDC09B}" srcOrd="1" destOrd="0" presId="urn:microsoft.com/office/officeart/2005/8/layout/hProcess7"/>
    <dgm:cxn modelId="{354D35F1-842A-4614-83D9-31229A826948}" type="presParOf" srcId="{21CEBE23-3E29-42C0-ACF6-AEBFC4853C14}" destId="{91E6B95A-60DE-47D7-B347-4BD8AD6D653E}" srcOrd="2" destOrd="0" presId="urn:microsoft.com/office/officeart/2005/8/layout/hProcess7"/>
    <dgm:cxn modelId="{DCF15502-EC05-4742-9100-253E4BD656F0}" type="presParOf" srcId="{238468F0-A769-4545-96C5-EFDF527D3791}" destId="{140A6880-A7FE-4D6A-AA45-153A8EE6F7ED}" srcOrd="1" destOrd="0" presId="urn:microsoft.com/office/officeart/2005/8/layout/hProcess7"/>
    <dgm:cxn modelId="{99ABEEDA-5908-4BF8-9633-3D73D7911023}" type="presParOf" srcId="{238468F0-A769-4545-96C5-EFDF527D3791}" destId="{6DC5D7F8-1ECE-4010-838C-A644DE332C42}" srcOrd="2" destOrd="0" presId="urn:microsoft.com/office/officeart/2005/8/layout/hProcess7"/>
    <dgm:cxn modelId="{6EE968F3-851F-489F-BDDA-237E5A7DE6BC}" type="presParOf" srcId="{6DC5D7F8-1ECE-4010-838C-A644DE332C42}" destId="{F3BA3CAB-92F8-4600-B4B8-86415441C687}" srcOrd="0" destOrd="0" presId="urn:microsoft.com/office/officeart/2005/8/layout/hProcess7"/>
    <dgm:cxn modelId="{46EE38A8-98BD-4F3B-9B5C-11D38F55A556}" type="presParOf" srcId="{6DC5D7F8-1ECE-4010-838C-A644DE332C42}" destId="{E6C9D4E4-EEBE-47FF-80F9-11912A84563B}" srcOrd="1" destOrd="0" presId="urn:microsoft.com/office/officeart/2005/8/layout/hProcess7"/>
    <dgm:cxn modelId="{38EB7C5D-AE8B-4DC6-B732-95E50F47F60B}" type="presParOf" srcId="{6DC5D7F8-1ECE-4010-838C-A644DE332C42}" destId="{2FE77C3B-6067-44EF-A6E2-D966548EFAF6}" srcOrd="2" destOrd="0" presId="urn:microsoft.com/office/officeart/2005/8/layout/hProcess7"/>
    <dgm:cxn modelId="{F3DE8C43-A967-4F7A-BBE5-C8F6D76665E6}" type="presParOf" srcId="{238468F0-A769-4545-96C5-EFDF527D3791}" destId="{00D34B1F-7831-49FA-925F-8A926F3E23B2}" srcOrd="3" destOrd="0" presId="urn:microsoft.com/office/officeart/2005/8/layout/hProcess7"/>
    <dgm:cxn modelId="{BC3B5412-26BD-4572-AF9B-1E974BFBF556}" type="presParOf" srcId="{238468F0-A769-4545-96C5-EFDF527D3791}" destId="{85C286B5-73E9-4B80-885D-500B1465D4B7}" srcOrd="4" destOrd="0" presId="urn:microsoft.com/office/officeart/2005/8/layout/hProcess7"/>
    <dgm:cxn modelId="{12E04B9D-703D-4CF9-9EE2-25FF4F9F47A2}" type="presParOf" srcId="{85C286B5-73E9-4B80-885D-500B1465D4B7}" destId="{7BF26D39-EB29-4E27-8E86-723FCE39ACD3}" srcOrd="0" destOrd="0" presId="urn:microsoft.com/office/officeart/2005/8/layout/hProcess7"/>
    <dgm:cxn modelId="{AF888BB2-3658-4458-BB96-0754A4C0B3F6}" type="presParOf" srcId="{85C286B5-73E9-4B80-885D-500B1465D4B7}" destId="{ABED4EFC-3B95-44F3-B2C4-4836C0A7354A}" srcOrd="1" destOrd="0" presId="urn:microsoft.com/office/officeart/2005/8/layout/hProcess7"/>
    <dgm:cxn modelId="{F42D1968-2A37-41D2-AB4E-80777961CC7E}" type="presParOf" srcId="{85C286B5-73E9-4B80-885D-500B1465D4B7}" destId="{F81A42DB-FA70-45B8-BB11-57107FF8B6EA}" srcOrd="2" destOrd="0" presId="urn:microsoft.com/office/officeart/2005/8/layout/hProcess7"/>
    <dgm:cxn modelId="{F092C2E8-C9FF-4DF3-850E-7CB615A164AF}" type="presParOf" srcId="{238468F0-A769-4545-96C5-EFDF527D3791}" destId="{66A72525-B8BC-4845-A725-8586805FB159}" srcOrd="5" destOrd="0" presId="urn:microsoft.com/office/officeart/2005/8/layout/hProcess7"/>
    <dgm:cxn modelId="{632056AC-AC25-4046-86C1-398C4BFAA9B9}" type="presParOf" srcId="{238468F0-A769-4545-96C5-EFDF527D3791}" destId="{0622161F-3413-4EA8-B9E8-189D2B7D53E7}" srcOrd="6" destOrd="0" presId="urn:microsoft.com/office/officeart/2005/8/layout/hProcess7"/>
    <dgm:cxn modelId="{82284B68-9715-4521-9280-6D1D636B1EFB}" type="presParOf" srcId="{0622161F-3413-4EA8-B9E8-189D2B7D53E7}" destId="{55D1D53A-4BB1-4862-8DD0-DC94AC684AD0}" srcOrd="0" destOrd="0" presId="urn:microsoft.com/office/officeart/2005/8/layout/hProcess7"/>
    <dgm:cxn modelId="{6DF71748-BBD6-4327-A9BF-183E4B2A52CC}" type="presParOf" srcId="{0622161F-3413-4EA8-B9E8-189D2B7D53E7}" destId="{59B35DF3-1E7D-437C-AC9A-7A2449D180B5}" srcOrd="1" destOrd="0" presId="urn:microsoft.com/office/officeart/2005/8/layout/hProcess7"/>
    <dgm:cxn modelId="{D8D5E6BD-6954-40CE-81EA-03D76D85F7F2}" type="presParOf" srcId="{0622161F-3413-4EA8-B9E8-189D2B7D53E7}" destId="{B14ABAE4-593E-45E1-B71E-931D1436FFE8}" srcOrd="2" destOrd="0" presId="urn:microsoft.com/office/officeart/2005/8/layout/hProcess7"/>
    <dgm:cxn modelId="{D9FBCCE2-EA6C-4C31-A155-BD4E8C8F658C}" type="presParOf" srcId="{238468F0-A769-4545-96C5-EFDF527D3791}" destId="{C63F5751-816B-456A-894D-35DC85F2540F}" srcOrd="7" destOrd="0" presId="urn:microsoft.com/office/officeart/2005/8/layout/hProcess7"/>
    <dgm:cxn modelId="{B27CBB30-9BE7-459D-8C50-FB501B2DA34D}" type="presParOf" srcId="{238468F0-A769-4545-96C5-EFDF527D3791}" destId="{62566AD3-3389-4052-BCB6-0A0054A94599}" srcOrd="8" destOrd="0" presId="urn:microsoft.com/office/officeart/2005/8/layout/hProcess7"/>
    <dgm:cxn modelId="{B6274788-885B-409F-B517-6AE30D65C8AC}" type="presParOf" srcId="{62566AD3-3389-4052-BCB6-0A0054A94599}" destId="{1C8C5274-267E-47EB-B5D2-6D926C2D1739}" srcOrd="0" destOrd="0" presId="urn:microsoft.com/office/officeart/2005/8/layout/hProcess7"/>
    <dgm:cxn modelId="{06EC6E4A-2DDE-4631-ACEB-139DBC159D75}" type="presParOf" srcId="{62566AD3-3389-4052-BCB6-0A0054A94599}" destId="{8A38C3A6-AB68-4972-8DE8-DF07B117D04A}" srcOrd="1" destOrd="0" presId="urn:microsoft.com/office/officeart/2005/8/layout/hProcess7"/>
    <dgm:cxn modelId="{343D74FA-94D6-433F-80FC-F8F49D67DC43}" type="presParOf" srcId="{62566AD3-3389-4052-BCB6-0A0054A94599}" destId="{BE4DE916-1D26-4297-BDB0-86F6AC8E9BD8}" srcOrd="2" destOrd="0" presId="urn:microsoft.com/office/officeart/2005/8/layout/hProcess7"/>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DEFAA-AC37-408D-9BE4-A37B164C11CE}">
      <dsp:nvSpPr>
        <dsp:cNvPr id="0" name=""/>
        <dsp:cNvSpPr/>
      </dsp:nvSpPr>
      <dsp:spPr>
        <a:xfrm>
          <a:off x="508" y="93644"/>
          <a:ext cx="2188998" cy="4271568"/>
        </a:xfrm>
        <a:prstGeom prst="roundRect">
          <a:avLst>
            <a:gd name="adj" fmla="val 5000"/>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SENSAR</a:t>
          </a:r>
        </a:p>
      </dsp:txBody>
      <dsp:txXfrm rot="16200000">
        <a:off x="-1531934" y="1626087"/>
        <a:ext cx="3502686" cy="437799"/>
      </dsp:txXfrm>
    </dsp:sp>
    <dsp:sp modelId="{91E6B95A-60DE-47D7-B347-4BD8AD6D653E}">
      <dsp:nvSpPr>
        <dsp:cNvPr id="0" name=""/>
        <dsp:cNvSpPr/>
      </dsp:nvSpPr>
      <dsp:spPr>
        <a:xfrm>
          <a:off x="438308"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Humedad de suelo</a:t>
          </a:r>
        </a:p>
        <a:p>
          <a:pPr marL="0" lvl="0" indent="0" algn="l" defTabSz="889000">
            <a:lnSpc>
              <a:spcPct val="90000"/>
            </a:lnSpc>
            <a:spcBef>
              <a:spcPct val="0"/>
            </a:spcBef>
            <a:spcAft>
              <a:spcPct val="35000"/>
            </a:spcAft>
            <a:buNone/>
          </a:pPr>
          <a:r>
            <a:rPr lang="es-MX" sz="2000" kern="1200" dirty="0"/>
            <a:t>Condiciones ambientales</a:t>
          </a:r>
        </a:p>
        <a:p>
          <a:pPr marL="0" lvl="0" indent="0" algn="l" defTabSz="889000">
            <a:lnSpc>
              <a:spcPct val="90000"/>
            </a:lnSpc>
            <a:spcBef>
              <a:spcPct val="0"/>
            </a:spcBef>
            <a:spcAft>
              <a:spcPct val="35000"/>
            </a:spcAft>
            <a:buNone/>
          </a:pPr>
          <a:r>
            <a:rPr lang="es-MX" sz="2000" kern="1200" dirty="0"/>
            <a:t>Desarrollo vegetativo</a:t>
          </a:r>
        </a:p>
        <a:p>
          <a:pPr marL="0" lvl="0" indent="0" algn="l" defTabSz="889000">
            <a:lnSpc>
              <a:spcPct val="90000"/>
            </a:lnSpc>
            <a:spcBef>
              <a:spcPct val="0"/>
            </a:spcBef>
            <a:spcAft>
              <a:spcPct val="35000"/>
            </a:spcAft>
            <a:buNone/>
          </a:pPr>
          <a:r>
            <a:rPr lang="es-MX" sz="2000" kern="1200" dirty="0"/>
            <a:t>Nutrientes en el suelo</a:t>
          </a:r>
        </a:p>
        <a:p>
          <a:pPr marL="0" lvl="0" indent="0" algn="l" defTabSz="889000">
            <a:lnSpc>
              <a:spcPct val="90000"/>
            </a:lnSpc>
            <a:spcBef>
              <a:spcPct val="0"/>
            </a:spcBef>
            <a:spcAft>
              <a:spcPct val="35000"/>
            </a:spcAft>
            <a:buNone/>
          </a:pPr>
          <a:r>
            <a:rPr lang="es-MX" sz="2000" kern="1200" dirty="0"/>
            <a:t>Salinidad y ph en el suelo</a:t>
          </a:r>
        </a:p>
        <a:p>
          <a:pPr marL="0" lvl="0" indent="0" algn="l" defTabSz="889000">
            <a:lnSpc>
              <a:spcPct val="90000"/>
            </a:lnSpc>
            <a:spcBef>
              <a:spcPct val="0"/>
            </a:spcBef>
            <a:spcAft>
              <a:spcPct val="35000"/>
            </a:spcAft>
            <a:buNone/>
          </a:pPr>
          <a:r>
            <a:rPr lang="es-MX" sz="2000" kern="1200" dirty="0"/>
            <a:t>Plagas y hierbas</a:t>
          </a:r>
        </a:p>
      </dsp:txBody>
      <dsp:txXfrm>
        <a:off x="438308" y="93644"/>
        <a:ext cx="1630804" cy="4271568"/>
      </dsp:txXfrm>
    </dsp:sp>
    <dsp:sp modelId="{7BF26D39-EB29-4E27-8E86-723FCE39ACD3}">
      <dsp:nvSpPr>
        <dsp:cNvPr id="0" name=""/>
        <dsp:cNvSpPr/>
      </dsp:nvSpPr>
      <dsp:spPr>
        <a:xfrm>
          <a:off x="2266122"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ANALIZAR</a:t>
          </a:r>
        </a:p>
      </dsp:txBody>
      <dsp:txXfrm rot="16200000">
        <a:off x="733679" y="1626087"/>
        <a:ext cx="3502686" cy="437799"/>
      </dsp:txXfrm>
    </dsp:sp>
    <dsp:sp modelId="{E6C9D4E4-EEBE-47FF-80F9-11912A84563B}">
      <dsp:nvSpPr>
        <dsp:cNvPr id="0" name=""/>
        <dsp:cNvSpPr/>
      </dsp:nvSpPr>
      <dsp:spPr>
        <a:xfrm rot="5400000">
          <a:off x="2083973"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1A42DB-FA70-45B8-BB11-57107FF8B6EA}">
      <dsp:nvSpPr>
        <dsp:cNvPr id="0" name=""/>
        <dsp:cNvSpPr/>
      </dsp:nvSpPr>
      <dsp:spPr>
        <a:xfrm>
          <a:off x="2703922"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Teoría de Control</a:t>
          </a:r>
        </a:p>
        <a:p>
          <a:pPr marL="0" lvl="0" indent="0" algn="l" defTabSz="889000">
            <a:lnSpc>
              <a:spcPct val="90000"/>
            </a:lnSpc>
            <a:spcBef>
              <a:spcPct val="0"/>
            </a:spcBef>
            <a:spcAft>
              <a:spcPct val="35000"/>
            </a:spcAft>
            <a:buNone/>
          </a:pPr>
          <a:r>
            <a:rPr lang="es-MX" sz="2000" kern="1200" dirty="0"/>
            <a:t>Ciencia de Datos</a:t>
          </a:r>
        </a:p>
        <a:p>
          <a:pPr marL="0" lvl="0" indent="0" algn="l" defTabSz="889000">
            <a:lnSpc>
              <a:spcPct val="90000"/>
            </a:lnSpc>
            <a:spcBef>
              <a:spcPct val="0"/>
            </a:spcBef>
            <a:spcAft>
              <a:spcPct val="35000"/>
            </a:spcAft>
            <a:buNone/>
          </a:pPr>
          <a:r>
            <a:rPr lang="es-MX" sz="2000" kern="1200" dirty="0"/>
            <a:t>Inteligencia Artificial</a:t>
          </a:r>
        </a:p>
      </dsp:txBody>
      <dsp:txXfrm>
        <a:off x="2703922" y="93644"/>
        <a:ext cx="1630804" cy="4271568"/>
      </dsp:txXfrm>
    </dsp:sp>
    <dsp:sp modelId="{1C8C5274-267E-47EB-B5D2-6D926C2D1739}">
      <dsp:nvSpPr>
        <dsp:cNvPr id="0" name=""/>
        <dsp:cNvSpPr/>
      </dsp:nvSpPr>
      <dsp:spPr>
        <a:xfrm>
          <a:off x="4531736"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ACTUAR</a:t>
          </a:r>
        </a:p>
      </dsp:txBody>
      <dsp:txXfrm rot="16200000">
        <a:off x="2999293" y="1626087"/>
        <a:ext cx="3502686" cy="437799"/>
      </dsp:txXfrm>
    </dsp:sp>
    <dsp:sp modelId="{59B35DF3-1E7D-437C-AC9A-7A2449D180B5}">
      <dsp:nvSpPr>
        <dsp:cNvPr id="0" name=""/>
        <dsp:cNvSpPr/>
      </dsp:nvSpPr>
      <dsp:spPr>
        <a:xfrm rot="5400000">
          <a:off x="4349587"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368424"/>
              <a:satOff val="-16105"/>
              <a:lumOff val="43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DE916-1D26-4297-BDB0-86F6AC8E9BD8}">
      <dsp:nvSpPr>
        <dsp:cNvPr id="0" name=""/>
        <dsp:cNvSpPr/>
      </dsp:nvSpPr>
      <dsp:spPr>
        <a:xfrm>
          <a:off x="4969536"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s-MX" sz="1900" kern="1200" dirty="0"/>
            <a:t>Riego, fertilizantes, pesticidas y herbicidas</a:t>
          </a:r>
        </a:p>
        <a:p>
          <a:pPr marL="0" lvl="0" indent="0" algn="l" defTabSz="844550">
            <a:lnSpc>
              <a:spcPct val="90000"/>
            </a:lnSpc>
            <a:spcBef>
              <a:spcPct val="0"/>
            </a:spcBef>
            <a:spcAft>
              <a:spcPct val="35000"/>
            </a:spcAft>
            <a:buNone/>
          </a:pPr>
          <a:r>
            <a:rPr lang="es-MX" sz="1900" kern="1200" dirty="0"/>
            <a:t>Ambientes controlados (invernaderos)</a:t>
          </a:r>
        </a:p>
        <a:p>
          <a:pPr marL="0" lvl="0" indent="0" algn="l" defTabSz="844550">
            <a:lnSpc>
              <a:spcPct val="90000"/>
            </a:lnSpc>
            <a:spcBef>
              <a:spcPct val="0"/>
            </a:spcBef>
            <a:spcAft>
              <a:spcPct val="35000"/>
            </a:spcAft>
            <a:buNone/>
          </a:pPr>
          <a:r>
            <a:rPr lang="es-MX" sz="1900" kern="1200" dirty="0"/>
            <a:t>Drones y vehículos autónomos</a:t>
          </a:r>
        </a:p>
      </dsp:txBody>
      <dsp:txXfrm>
        <a:off x="4969536" y="93644"/>
        <a:ext cx="1630804" cy="42715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B0322-D568-4198-80DB-DF4349E8979B}" type="datetimeFigureOut">
              <a:rPr lang="es-MX" smtClean="0"/>
              <a:t>07/01/2026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F4302-415F-4723-8A20-BE7EF46C3EF6}" type="slidenum">
              <a:rPr lang="es-MX" smtClean="0"/>
              <a:t>‹Nº›</a:t>
            </a:fld>
            <a:endParaRPr lang="es-MX"/>
          </a:p>
        </p:txBody>
      </p:sp>
    </p:spTree>
    <p:extLst>
      <p:ext uri="{BB962C8B-B14F-4D97-AF65-F5344CB8AC3E}">
        <p14:creationId xmlns:p14="http://schemas.microsoft.com/office/powerpoint/2010/main" val="216835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dirty="0"/>
          </a:p>
        </p:txBody>
      </p:sp>
    </p:spTree>
    <p:extLst>
      <p:ext uri="{BB962C8B-B14F-4D97-AF65-F5344CB8AC3E}">
        <p14:creationId xmlns:p14="http://schemas.microsoft.com/office/powerpoint/2010/main" val="4225658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11</a:t>
            </a:fld>
            <a:endParaRPr lang="es-MX"/>
          </a:p>
        </p:txBody>
      </p:sp>
    </p:spTree>
    <p:extLst>
      <p:ext uri="{BB962C8B-B14F-4D97-AF65-F5344CB8AC3E}">
        <p14:creationId xmlns:p14="http://schemas.microsoft.com/office/powerpoint/2010/main" val="4055200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dirty="0">
                <a:solidFill>
                  <a:srgbClr val="FFFFFF"/>
                </a:solidFill>
                <a:effectLst/>
                <a:latin typeface="nunito sans" pitchFamily="2" charset="0"/>
              </a:rPr>
              <a:t>Cómo Regar en cada caso?</a:t>
            </a:r>
          </a:p>
          <a:p>
            <a:pPr algn="l"/>
            <a:endParaRPr lang="es-MX" b="1" dirty="0">
              <a:solidFill>
                <a:srgbClr val="FFFFFF"/>
              </a:solidFill>
              <a:effectLst/>
              <a:latin typeface="nunito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676767"/>
                </a:solidFill>
                <a:effectLst/>
                <a:latin typeface="Open Sans" panose="020B0606030504020204" pitchFamily="34" charset="0"/>
              </a:rPr>
              <a:t>Recordemos que </a:t>
            </a:r>
            <a:r>
              <a:rPr lang="es-MX" b="1" i="0" dirty="0">
                <a:solidFill>
                  <a:srgbClr val="676767"/>
                </a:solidFill>
                <a:effectLst/>
                <a:latin typeface="Open Sans" panose="020B0606030504020204" pitchFamily="34" charset="0"/>
              </a:rPr>
              <a:t>1 mm de agua equivale a 1 L/m</a:t>
            </a:r>
            <a:r>
              <a:rPr lang="es-MX" b="1" i="0" baseline="30000" dirty="0">
                <a:solidFill>
                  <a:srgbClr val="676767"/>
                </a:solidFill>
                <a:effectLst/>
                <a:latin typeface="Open Sans" panose="020B0606030504020204" pitchFamily="34" charset="0"/>
              </a:rPr>
              <a:t>2</a:t>
            </a:r>
            <a:r>
              <a:rPr lang="es-MX" b="0" i="0" dirty="0">
                <a:solidFill>
                  <a:srgbClr val="676767"/>
                </a:solidFill>
                <a:effectLst/>
                <a:latin typeface="Open Sans" panose="020B0606030504020204" pitchFamily="34" charset="0"/>
              </a:rPr>
              <a:t>. Los cultivos están ordenados en función de su resistencia a la sequía.</a:t>
            </a:r>
            <a:endParaRPr lang="es-MX" b="0" i="0" dirty="0">
              <a:solidFill>
                <a:srgbClr val="000000"/>
              </a:solidFill>
              <a:effectLst/>
              <a:latin typeface="Open Sans" panose="020B0606030504020204" pitchFamily="34" charset="0"/>
            </a:endParaRPr>
          </a:p>
          <a:p>
            <a:endParaRPr lang="es-MX" b="0" dirty="0">
              <a:solidFill>
                <a:srgbClr val="4D5968"/>
              </a:solidFill>
              <a:effectLst/>
              <a:latin typeface="nunito sans" pitchFamily="2" charset="0"/>
            </a:endParaRPr>
          </a:p>
          <a:p>
            <a:pPr algn="l"/>
            <a:r>
              <a:rPr lang="es-MX" b="1" i="0" dirty="0">
                <a:solidFill>
                  <a:srgbClr val="424D5B"/>
                </a:solidFill>
                <a:effectLst/>
                <a:latin typeface="Open Sans" panose="020B0604020202020204" pitchFamily="34" charset="0"/>
              </a:rPr>
              <a:t>Agotamiento o déficit máximo permitido (MAD)</a:t>
            </a:r>
          </a:p>
          <a:p>
            <a:pPr algn="l"/>
            <a:r>
              <a:rPr lang="es-MX" b="0" i="0" dirty="0">
                <a:solidFill>
                  <a:srgbClr val="424D5B"/>
                </a:solidFill>
                <a:effectLst/>
                <a:latin typeface="Open Sans" panose="020B0604020202020204" pitchFamily="34" charset="0"/>
              </a:rPr>
              <a:t>El agotamiento permitido por el manejo especifica la cantidad máxima de agua del suelo que el administrador de riego elige para permitir que el cultivo extraiga de la zona de raíces activas entre riegos. Sólo una parte de la capacidad de retención de agua disponible es fácilmente utilizada por el cultivo antes de que se desarrolle el estrés hídrico. Como se ilustra en la Figura 1, la MAD del suelo es menor que su AWC total.</a:t>
            </a:r>
          </a:p>
          <a:p>
            <a:pPr algn="l"/>
            <a:endParaRPr lang="es-MX" b="0" i="0" dirty="0">
              <a:solidFill>
                <a:srgbClr val="424D5B"/>
              </a:solidFill>
              <a:effectLst/>
              <a:latin typeface="Open Sans" panose="020B0604020202020204" pitchFamily="34" charset="0"/>
            </a:endParaRPr>
          </a:p>
          <a:p>
            <a:pPr algn="l"/>
            <a:r>
              <a:rPr lang="es-MX" b="0" i="0" dirty="0">
                <a:solidFill>
                  <a:srgbClr val="424D5B"/>
                </a:solidFill>
                <a:effectLst/>
                <a:latin typeface="Open Sans" panose="020B0604020202020204" pitchFamily="34" charset="0"/>
              </a:rPr>
              <a:t>Históricamente, los riegos se han planificado para evitar que el déficit de agua del suelo exceda el 50 por ciento de la capacidad total de agua disponible en la zona de raíces. Pero las investigaciones afirman que el límite de agotamiento se puede variar para optimizar la producción del campo dependiendo del cultivo, la etapa de crecimiento, la capacidad de agua del suelo y la capacidad de bombeo del sistema de riego.</a:t>
            </a:r>
          </a:p>
          <a:p>
            <a:endParaRPr lang="es-MX" b="1" dirty="0">
              <a:solidFill>
                <a:srgbClr val="32373C"/>
              </a:solidFill>
              <a:effectLst/>
              <a:latin typeface="nunito sans" pitchFamily="2" charset="0"/>
            </a:endParaRPr>
          </a:p>
          <a:p>
            <a:pPr algn="l"/>
            <a:r>
              <a:rPr lang="es-MX" b="1" dirty="0">
                <a:solidFill>
                  <a:srgbClr val="FFFFFF"/>
                </a:solidFill>
                <a:effectLst/>
                <a:latin typeface="nunito sans" pitchFamily="2" charset="0"/>
              </a:rPr>
              <a:t>Conclusiones</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arcillosos</a:t>
            </a:r>
            <a:r>
              <a:rPr lang="es-MX" b="0" dirty="0">
                <a:solidFill>
                  <a:srgbClr val="4D5968"/>
                </a:solidFill>
                <a:effectLst/>
                <a:latin typeface="nunito sans" pitchFamily="2" charset="0"/>
              </a:rPr>
              <a:t>, regar hasta la capacidad de campo y no volver a regar hasta un 30% de la misma. Esto nos permite riegos abundantes y espaciados en el tiempo. </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arenosos </a:t>
            </a:r>
            <a:r>
              <a:rPr lang="es-MX" b="0" dirty="0">
                <a:solidFill>
                  <a:srgbClr val="4D5968"/>
                </a:solidFill>
                <a:effectLst/>
                <a:latin typeface="nunito sans" pitchFamily="2" charset="0"/>
              </a:rPr>
              <a:t>los riegos deben ser frecuentes y de poca cantidad, todo lo contrario a los suelos arcillosos.</a:t>
            </a:r>
          </a:p>
          <a:p>
            <a:pPr marL="171450" indent="-171450">
              <a:buFont typeface="Arial" panose="020B0604020202020204" pitchFamily="34" charset="0"/>
              <a:buChar char="•"/>
            </a:pPr>
            <a:r>
              <a:rPr lang="es-MX" b="0" dirty="0">
                <a:solidFill>
                  <a:srgbClr val="4D5968"/>
                </a:solidFill>
                <a:effectLst/>
                <a:latin typeface="nunito sans" pitchFamily="2" charset="0"/>
              </a:rPr>
              <a:t>Solamente un 70% del </a:t>
            </a:r>
            <a:r>
              <a:rPr lang="es-MX" b="1" dirty="0">
                <a:solidFill>
                  <a:srgbClr val="4D5968"/>
                </a:solidFill>
                <a:effectLst/>
                <a:latin typeface="nunito sans" pitchFamily="2" charset="0"/>
              </a:rPr>
              <a:t>agua de lluvia </a:t>
            </a:r>
            <a:r>
              <a:rPr lang="es-MX" b="0" dirty="0">
                <a:solidFill>
                  <a:srgbClr val="4D5968"/>
                </a:solidFill>
                <a:effectLst/>
                <a:latin typeface="nunito sans" pitchFamily="2" charset="0"/>
              </a:rPr>
              <a:t>se acumula en el suelo y es útil. </a:t>
            </a:r>
            <a:endParaRPr lang="es-MX" b="0" dirty="0">
              <a:solidFill>
                <a:srgbClr val="2A3139"/>
              </a:solidFill>
              <a:effectLst/>
              <a:latin typeface="nunito sans" pitchFamily="2"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12</a:t>
            </a:fld>
            <a:endParaRPr lang="es-MX"/>
          </a:p>
        </p:txBody>
      </p:sp>
    </p:spTree>
    <p:extLst>
      <p:ext uri="{BB962C8B-B14F-4D97-AF65-F5344CB8AC3E}">
        <p14:creationId xmlns:p14="http://schemas.microsoft.com/office/powerpoint/2010/main" val="172944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a:t>
            </a:r>
            <a:r>
              <a:rPr lang="es-MX" b="1" i="0">
                <a:solidFill>
                  <a:srgbClr val="FFFFFF"/>
                </a:solidFill>
                <a:effectLst/>
                <a:latin typeface="SegoeUIVariable"/>
              </a:rPr>
              <a:t>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13</a:t>
            </a:fld>
            <a:endParaRPr lang="es-MX"/>
          </a:p>
        </p:txBody>
      </p:sp>
    </p:spTree>
    <p:extLst>
      <p:ext uri="{BB962C8B-B14F-4D97-AF65-F5344CB8AC3E}">
        <p14:creationId xmlns:p14="http://schemas.microsoft.com/office/powerpoint/2010/main" val="219960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110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15</a:t>
            </a:fld>
            <a:endParaRPr lang="es-MX"/>
          </a:p>
        </p:txBody>
      </p:sp>
    </p:spTree>
    <p:extLst>
      <p:ext uri="{BB962C8B-B14F-4D97-AF65-F5344CB8AC3E}">
        <p14:creationId xmlns:p14="http://schemas.microsoft.com/office/powerpoint/2010/main" val="2337794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16</a:t>
            </a:fld>
            <a:endParaRPr lang="es-MX"/>
          </a:p>
        </p:txBody>
      </p:sp>
    </p:spTree>
    <p:extLst>
      <p:ext uri="{BB962C8B-B14F-4D97-AF65-F5344CB8AC3E}">
        <p14:creationId xmlns:p14="http://schemas.microsoft.com/office/powerpoint/2010/main" val="450034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1800" b="0" i="0" u="none" strike="noStrike" baseline="0" dirty="0">
                <a:solidFill>
                  <a:srgbClr val="FFFFFF"/>
                </a:solidFill>
                <a:latin typeface="Arial" panose="020B0604020202020204" pitchFamily="34" charset="0"/>
              </a:rPr>
              <a:t>La </a:t>
            </a:r>
            <a:r>
              <a:rPr lang="es-MX" sz="1800" b="1" i="0" u="none" strike="noStrike" baseline="0" dirty="0">
                <a:solidFill>
                  <a:srgbClr val="FFFFFF"/>
                </a:solidFill>
                <a:latin typeface="Arial" panose="020B0604020202020204" pitchFamily="34" charset="0"/>
              </a:rPr>
              <a:t>agricultura de precisión </a:t>
            </a:r>
            <a:r>
              <a:rPr lang="es-MX" sz="1800" b="0" i="0" u="none" strike="noStrike" baseline="0" dirty="0">
                <a:solidFill>
                  <a:srgbClr val="FFFFFF"/>
                </a:solidFill>
                <a:latin typeface="Arial" panose="020B0604020202020204" pitchFamily="34" charset="0"/>
              </a:rPr>
              <a:t>se ha convertido en un elemento clave para asegurar la disponibilidad mundial de comida, y consiste en la administración sustentable de cultivos mediante el uso de tecnología basada en el análisis de datos.</a:t>
            </a:r>
          </a:p>
          <a:p>
            <a:pPr algn="l"/>
            <a:endParaRPr lang="es-MX" sz="1800" b="0" i="0" u="none" strike="noStrike" baseline="0" dirty="0">
              <a:solidFill>
                <a:srgbClr val="FFFFFF"/>
              </a:solidFill>
              <a:latin typeface="Arial" panose="020B0604020202020204" pitchFamily="34" charset="0"/>
            </a:endParaRPr>
          </a:p>
          <a:p>
            <a:pPr algn="l"/>
            <a:r>
              <a:rPr lang="es-MX" sz="1800" b="0" i="0" u="none" strike="noStrike" baseline="0" dirty="0">
                <a:solidFill>
                  <a:srgbClr val="FFFFFF"/>
                </a:solidFill>
                <a:latin typeface="Arial" panose="020B0604020202020204" pitchFamily="34" charset="0"/>
              </a:rPr>
              <a:t>Es capaz de reducir costos, incrementar la productividad, y optimizar el uso de recursos naturales mediante el procesamiento y análisis de datos obtenidos de dispositivos sensores.</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17</a:t>
            </a:fld>
            <a:endParaRPr lang="es-MX"/>
          </a:p>
        </p:txBody>
      </p:sp>
    </p:spTree>
    <p:extLst>
      <p:ext uri="{BB962C8B-B14F-4D97-AF65-F5344CB8AC3E}">
        <p14:creationId xmlns:p14="http://schemas.microsoft.com/office/powerpoint/2010/main" val="2913723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La programación del riego se divide en dos etapas: </a:t>
            </a:r>
          </a:p>
          <a:p>
            <a:pPr marL="171450" indent="-171450">
              <a:buFont typeface="Arial" panose="020B0604020202020204" pitchFamily="34" charset="0"/>
              <a:buChar char="•"/>
            </a:pPr>
            <a:r>
              <a:rPr lang="es-MX" b="1" dirty="0"/>
              <a:t>Predictiva</a:t>
            </a:r>
            <a:r>
              <a:rPr lang="es-MX" dirty="0"/>
              <a:t> que corresponde a la programación propiamente tal</a:t>
            </a:r>
          </a:p>
          <a:p>
            <a:pPr marL="171450" indent="-171450">
              <a:buFont typeface="Arial" panose="020B0604020202020204" pitchFamily="34" charset="0"/>
              <a:buChar char="•"/>
            </a:pPr>
            <a:r>
              <a:rPr lang="es-MX" b="1" dirty="0"/>
              <a:t>Control</a:t>
            </a:r>
            <a:r>
              <a:rPr lang="es-MX" dirty="0"/>
              <a:t> a través de la cuantificación de la humedad del suelo y/o el estado hídrico de la planta.</a:t>
            </a:r>
          </a:p>
          <a:p>
            <a:pPr marL="0" indent="0">
              <a:buFont typeface="Arial" panose="020B0604020202020204" pitchFamily="34" charset="0"/>
              <a:buNone/>
            </a:pPr>
            <a:endParaRPr lang="es-MX" dirty="0"/>
          </a:p>
          <a:p>
            <a:pPr algn="l"/>
            <a:r>
              <a:rPr lang="es-MX" b="0" i="0" dirty="0">
                <a:solidFill>
                  <a:srgbClr val="333333"/>
                </a:solidFill>
                <a:effectLst/>
                <a:latin typeface="Cardo"/>
              </a:rPr>
              <a:t>Para que la programación pueda funcionar adecuadamente, es necesario considerar una serie de factores:</a:t>
            </a:r>
          </a:p>
          <a:p>
            <a:pPr marL="171450" indent="-171450" algn="l">
              <a:buFont typeface="Arial" panose="020B0604020202020204" pitchFamily="34" charset="0"/>
              <a:buChar char="•"/>
            </a:pPr>
            <a:r>
              <a:rPr lang="es-MX" b="0" i="0" dirty="0">
                <a:solidFill>
                  <a:srgbClr val="333333"/>
                </a:solidFill>
                <a:effectLst/>
                <a:latin typeface="Cardo"/>
              </a:rPr>
              <a:t>Condiciones climáticas, que determinan la demanda evaporativa de la atmósfera o la evapotranspiración de referencia (</a:t>
            </a:r>
            <a:r>
              <a:rPr lang="es-MX" b="0" i="0" dirty="0" err="1">
                <a:solidFill>
                  <a:srgbClr val="333333"/>
                </a:solidFill>
                <a:effectLst/>
                <a:latin typeface="Cardo"/>
              </a:rPr>
              <a:t>ETo</a:t>
            </a:r>
            <a:r>
              <a:rPr lang="es-MX" b="0" i="0" dirty="0">
                <a:solidFill>
                  <a:srgbClr val="333333"/>
                </a:solidFill>
                <a:effectLst/>
                <a:latin typeface="Cardo"/>
              </a:rPr>
              <a:t>).</a:t>
            </a:r>
          </a:p>
          <a:p>
            <a:pPr marL="171450" indent="-171450" algn="l">
              <a:buFont typeface="Arial" panose="020B0604020202020204" pitchFamily="34" charset="0"/>
              <a:buChar char="•"/>
            </a:pPr>
            <a:r>
              <a:rPr lang="es-MX" b="0" i="0" dirty="0">
                <a:solidFill>
                  <a:srgbClr val="333333"/>
                </a:solidFill>
                <a:effectLst/>
                <a:latin typeface="Cardo"/>
              </a:rPr>
              <a:t>Características propias del cultivo, como estado de desarrollo, período fenológico (coeficiente Kc) y distribución del sistema radicular.</a:t>
            </a:r>
          </a:p>
          <a:p>
            <a:pPr marL="171450" indent="-171450" algn="l">
              <a:buFont typeface="Arial" panose="020B0604020202020204" pitchFamily="34" charset="0"/>
              <a:buChar char="•"/>
            </a:pPr>
            <a:r>
              <a:rPr lang="es-MX" b="0" i="0" dirty="0">
                <a:solidFill>
                  <a:srgbClr val="333333"/>
                </a:solidFill>
                <a:effectLst/>
                <a:latin typeface="Cardo"/>
              </a:rPr>
              <a:t>Características propias del suelo, tales como la capacidad de retención de humedad, aireación, profundidad y su variabilidad espacial, entre otras.</a:t>
            </a:r>
          </a:p>
          <a:p>
            <a:pPr marL="171450" indent="-171450" algn="l">
              <a:buFont typeface="Arial" panose="020B0604020202020204" pitchFamily="34" charset="0"/>
              <a:buChar char="•"/>
            </a:pPr>
            <a:r>
              <a:rPr lang="es-MX" b="0" i="0" dirty="0">
                <a:solidFill>
                  <a:srgbClr val="333333"/>
                </a:solidFill>
                <a:effectLst/>
                <a:latin typeface="Cardo"/>
              </a:rPr>
              <a:t>Para riego presurizado, se debe considerar el caudal aplicado por planta.</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18</a:t>
            </a:fld>
            <a:endParaRPr lang="es-MX"/>
          </a:p>
        </p:txBody>
      </p:sp>
    </p:spTree>
    <p:extLst>
      <p:ext uri="{BB962C8B-B14F-4D97-AF65-F5344CB8AC3E}">
        <p14:creationId xmlns:p14="http://schemas.microsoft.com/office/powerpoint/2010/main" val="3864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3875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22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dirty="0"/>
          </a:p>
        </p:txBody>
      </p:sp>
    </p:spTree>
    <p:extLst>
      <p:ext uri="{BB962C8B-B14F-4D97-AF65-F5344CB8AC3E}">
        <p14:creationId xmlns:p14="http://schemas.microsoft.com/office/powerpoint/2010/main" val="81243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434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744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268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25</a:t>
            </a:fld>
            <a:endParaRPr lang="es-MX"/>
          </a:p>
        </p:txBody>
      </p:sp>
    </p:spTree>
    <p:extLst>
      <p:ext uri="{BB962C8B-B14F-4D97-AF65-F5344CB8AC3E}">
        <p14:creationId xmlns:p14="http://schemas.microsoft.com/office/powerpoint/2010/main" val="161623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400" b="1" dirty="0"/>
              <a:t>GRACIAS!!!</a:t>
            </a:r>
            <a:endParaRPr sz="2400" b="1" dirty="0"/>
          </a:p>
        </p:txBody>
      </p:sp>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No todos los sensores son iguales. Algunos miden humedad superficial, otros a profundidad. Algunos sirven para saber si regar, otros para prevenir plagas. Lo importante es entender qué mide cada uno y cómo colocarlo bien. Aquí les muestro los más útiles en campo: humedad del suelo, temperatura, humedad relativa, radiación y presión de vapor.</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4</a:t>
            </a:fld>
            <a:endParaRPr lang="es-MX"/>
          </a:p>
        </p:txBody>
      </p:sp>
    </p:spTree>
    <p:extLst>
      <p:ext uri="{BB962C8B-B14F-4D97-AF65-F5344CB8AC3E}">
        <p14:creationId xmlns:p14="http://schemas.microsoft.com/office/powerpoint/2010/main" val="2326502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i="0" u="sng" dirty="0">
                <a:solidFill>
                  <a:srgbClr val="424D5B"/>
                </a:solidFill>
                <a:effectLst/>
                <a:latin typeface="Open Sans" panose="020B0606030504020204" pitchFamily="34" charset="0"/>
              </a:rPr>
              <a:t>Sensores volumétricos de contenido de agua (Capacitivos) </a:t>
            </a:r>
          </a:p>
          <a:p>
            <a:pPr algn="l"/>
            <a:r>
              <a:rPr lang="es-MX" b="0" i="0" dirty="0">
                <a:solidFill>
                  <a:srgbClr val="424D5B"/>
                </a:solidFill>
                <a:effectLst/>
                <a:latin typeface="Open Sans" panose="020B0606030504020204" pitchFamily="34" charset="0"/>
              </a:rPr>
              <a:t>(Espectro SMEC300, SM100; </a:t>
            </a:r>
            <a:r>
              <a:rPr lang="es-MX" b="0" i="0" dirty="0" err="1">
                <a:solidFill>
                  <a:srgbClr val="424D5B"/>
                </a:solidFill>
                <a:effectLst/>
                <a:latin typeface="Open Sans" panose="020B0606030504020204" pitchFamily="34" charset="0"/>
              </a:rPr>
              <a:t>Sentek</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Enviroscan</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Diviner</a:t>
            </a:r>
            <a:r>
              <a:rPr lang="es-MX" b="0" i="0" dirty="0">
                <a:solidFill>
                  <a:srgbClr val="424D5B"/>
                </a:solidFill>
                <a:effectLst/>
                <a:latin typeface="Open Sans" panose="020B0606030504020204" pitchFamily="34" charset="0"/>
              </a:rPr>
              <a:t> 2000; METER 5TE, 5TN, etc.)</a:t>
            </a:r>
          </a:p>
          <a:p>
            <a:pPr algn="l"/>
            <a:r>
              <a:rPr lang="es-MX" b="0" i="0" dirty="0">
                <a:solidFill>
                  <a:srgbClr val="424D5B"/>
                </a:solidFill>
                <a:effectLst/>
                <a:latin typeface="Open Sans" panose="020B0606030504020204" pitchFamily="34" charset="0"/>
              </a:rPr>
              <a:t> </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El tiempo de respuesta es muy rápido.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Acceso remoto disponible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preciso si el sitio está calibrado.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Menos costoso que TDR</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Puede usarse en suelos con alto contenido salino en comparación con el TDR.</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Pequeña área de detección</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Afectado por las condiciones del suelo: salinidad, contenido de arcilla, temperatura, densidad aparente.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 prefiere la calibración específica del sitio/suelo</a:t>
            </a:r>
          </a:p>
          <a:p>
            <a:pPr algn="l"/>
            <a:endParaRPr lang="es-MX" b="1" i="0" dirty="0">
              <a:solidFill>
                <a:srgbClr val="424D5B"/>
              </a:solidFill>
              <a:effectLst/>
              <a:latin typeface="Open Sans" panose="020B0606030504020204" pitchFamily="34" charset="0"/>
            </a:endParaRPr>
          </a:p>
          <a:p>
            <a:pPr algn="l"/>
            <a:r>
              <a:rPr lang="es-MX" b="1" i="0" u="sng" dirty="0">
                <a:solidFill>
                  <a:srgbClr val="424D5B"/>
                </a:solidFill>
                <a:effectLst/>
                <a:latin typeface="Open Sans" panose="020B0606030504020204" pitchFamily="34" charset="0"/>
              </a:rPr>
              <a:t>TDR (Reflectometría en el dominio del tiempo)</a:t>
            </a:r>
          </a:p>
          <a:p>
            <a:pPr algn="l"/>
            <a:r>
              <a:rPr lang="es-MX" b="0" i="0" dirty="0">
                <a:solidFill>
                  <a:srgbClr val="424D5B"/>
                </a:solidFill>
                <a:effectLst/>
                <a:latin typeface="Open Sans" panose="020B0606030504020204" pitchFamily="34" charset="0"/>
              </a:rPr>
              <a:t>(</a:t>
            </a:r>
            <a:r>
              <a:rPr lang="es-MX" b="0" i="0" dirty="0" err="1">
                <a:solidFill>
                  <a:srgbClr val="424D5B"/>
                </a:solidFill>
                <a:effectLst/>
                <a:latin typeface="Open Sans" panose="020B0606030504020204" pitchFamily="34" charset="0"/>
              </a:rPr>
              <a:t>Acclima</a:t>
            </a:r>
            <a:r>
              <a:rPr lang="es-MX" b="0" i="0" dirty="0">
                <a:solidFill>
                  <a:srgbClr val="424D5B"/>
                </a:solidFill>
                <a:effectLst/>
                <a:latin typeface="Open Sans" panose="020B0606030504020204" pitchFamily="34" charset="0"/>
              </a:rPr>
              <a:t> verdadero TDR 315, 315L, 310 S; </a:t>
            </a:r>
            <a:r>
              <a:rPr lang="es-MX" b="0" i="0" dirty="0" err="1">
                <a:solidFill>
                  <a:srgbClr val="424D5B"/>
                </a:solidFill>
                <a:effectLst/>
                <a:latin typeface="Open Sans" panose="020B0606030504020204" pitchFamily="34" charset="0"/>
              </a:rPr>
              <a:t>Spectrum</a:t>
            </a:r>
            <a:r>
              <a:rPr lang="es-MX" b="0" i="0" dirty="0">
                <a:solidFill>
                  <a:srgbClr val="424D5B"/>
                </a:solidFill>
                <a:effectLst/>
                <a:latin typeface="Open Sans" panose="020B0606030504020204" pitchFamily="34" charset="0"/>
              </a:rPr>
              <a:t> Field Scout TDR; CS 655, 650 </a:t>
            </a:r>
            <a:r>
              <a:rPr lang="es-MX" b="0" i="0" dirty="0" err="1">
                <a:solidFill>
                  <a:srgbClr val="424D5B"/>
                </a:solidFill>
                <a:effectLst/>
                <a:latin typeface="Open Sans" panose="020B0606030504020204" pitchFamily="34" charset="0"/>
              </a:rPr>
              <a:t>tec</a:t>
            </a:r>
            <a:r>
              <a:rPr lang="es-MX" b="0" i="0" dirty="0">
                <a:solidFill>
                  <a:srgbClr val="424D5B"/>
                </a:solidFill>
                <a:effectLst/>
                <a:latin typeface="Open Sans" panose="020B0606030504020204" pitchFamily="34" charset="0"/>
              </a:rPr>
              <a:t>)</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exacta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Generalmente no se requiere calibración del suelo/sitio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Acceso remoto a los datos disponibles.</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Área de influencia muy pequeña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Tecnología cara</a:t>
            </a:r>
          </a:p>
          <a:p>
            <a:pPr algn="l"/>
            <a:endParaRPr lang="es-MX" b="1" i="0" dirty="0">
              <a:solidFill>
                <a:srgbClr val="424D5B"/>
              </a:solidFill>
              <a:effectLst/>
              <a:latin typeface="Open Sans" panose="020B0606030504020204" pitchFamily="34" charset="0"/>
            </a:endParaRPr>
          </a:p>
          <a:p>
            <a:pPr algn="l"/>
            <a:r>
              <a:rPr lang="es-MX" b="1" i="0" u="sng" dirty="0">
                <a:solidFill>
                  <a:srgbClr val="424D5B"/>
                </a:solidFill>
                <a:effectLst/>
                <a:latin typeface="Open Sans" panose="020B0606030504020204" pitchFamily="34" charset="0"/>
              </a:rPr>
              <a:t>Sonda de neutrones</a:t>
            </a:r>
          </a:p>
          <a:p>
            <a:pPr algn="l"/>
            <a:r>
              <a:rPr lang="es-MX" b="0" i="0" dirty="0">
                <a:solidFill>
                  <a:srgbClr val="424D5B"/>
                </a:solidFill>
                <a:effectLst/>
                <a:latin typeface="Open Sans" panose="020B0606030504020204" pitchFamily="34" charset="0"/>
              </a:rPr>
              <a:t>(CPN-</a:t>
            </a:r>
            <a:r>
              <a:rPr lang="es-MX" b="0" i="0" dirty="0" err="1">
                <a:solidFill>
                  <a:srgbClr val="424D5B"/>
                </a:solidFill>
                <a:effectLst/>
                <a:latin typeface="Open Sans" panose="020B0606030504020204" pitchFamily="34" charset="0"/>
              </a:rPr>
              <a:t>Instrotek</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Troxller</a:t>
            </a:r>
            <a:r>
              <a:rPr lang="es-MX" b="0" i="0" dirty="0">
                <a:solidFill>
                  <a:srgbClr val="424D5B"/>
                </a:solidFill>
                <a:effectLst/>
                <a:latin typeface="Open Sans" panose="020B0606030504020204" pitchFamily="34" charset="0"/>
              </a:rPr>
              <a:t>)</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Medidas precisas.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Muestra un área relativamente grande.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Un sensor para todos los sitios y profundidades.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se ve afectado por la salinidad ni por espacios de aire alrededor del tubo de acceso.</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Generalmente se requiere una calibración específica del suelo/sitio.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caro (~$10,000)</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Heavy</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Contiene material radiactivo (peligro para la seguridad). Se requiere licencia.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Lectura y grabación manual (~3 min./tubo de acceso)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es bueno a poca profundidad (&lt;6 pulgadas)</a:t>
            </a:r>
          </a:p>
          <a:p>
            <a:pPr marL="0" indent="0">
              <a:buFont typeface="Arial" panose="020B0604020202020204" pitchFamily="34" charset="0"/>
              <a:buNone/>
            </a:pPr>
            <a:endParaRPr lang="es-MX" dirty="0"/>
          </a:p>
          <a:p>
            <a:pPr algn="l"/>
            <a:r>
              <a:rPr lang="es-MX" b="1" i="0" u="sng" dirty="0">
                <a:solidFill>
                  <a:srgbClr val="424D5B"/>
                </a:solidFill>
                <a:effectLst/>
                <a:latin typeface="Open Sans" panose="020B0606030504020204" pitchFamily="34" charset="0"/>
              </a:rPr>
              <a:t>Tensiómetros </a:t>
            </a:r>
          </a:p>
          <a:p>
            <a:pPr algn="l"/>
            <a:r>
              <a:rPr lang="es-MX" b="0" i="0" dirty="0">
                <a:solidFill>
                  <a:srgbClr val="424D5B"/>
                </a:solidFill>
                <a:effectLst/>
                <a:latin typeface="Open Sans" panose="020B0606030504020204" pitchFamily="34" charset="0"/>
              </a:rPr>
              <a:t>(Tensiómetros </a:t>
            </a:r>
            <a:r>
              <a:rPr lang="es-MX" b="0" i="0" dirty="0" err="1">
                <a:solidFill>
                  <a:srgbClr val="424D5B"/>
                </a:solidFill>
                <a:effectLst/>
                <a:latin typeface="Open Sans" panose="020B0606030504020204" pitchFamily="34" charset="0"/>
              </a:rPr>
              <a:t>irrómetros</a:t>
            </a:r>
            <a:r>
              <a:rPr lang="es-MX" b="0" i="0" dirty="0">
                <a:solidFill>
                  <a:srgbClr val="424D5B"/>
                </a:solidFill>
                <a:effectLst/>
                <a:latin typeface="Open Sans" panose="020B0606030504020204" pitchFamily="34" charset="0"/>
              </a:rPr>
              <a:t>, etc.)</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Barato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afectado por la salinidad.</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Viene en diferentes longitudes.</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Rango operativo pequeño: no suficiente para suelos de textura fina (0-90 kPa).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Tiempo de respuesta lento a los cambios de agua del suelo.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 requiere mantenimiento frecuente.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soporta temperaturas frías.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Lecturas manuales y toma de datos.</a:t>
            </a:r>
          </a:p>
          <a:p>
            <a:pPr algn="l"/>
            <a:endParaRPr lang="es-MX" b="1" i="0" dirty="0">
              <a:solidFill>
                <a:srgbClr val="424D5B"/>
              </a:solidFill>
              <a:effectLst/>
              <a:latin typeface="Open Sans" panose="020B0606030504020204" pitchFamily="34" charset="0"/>
            </a:endParaRPr>
          </a:p>
          <a:p>
            <a:pPr algn="l"/>
            <a:r>
              <a:rPr lang="es-MX" b="0" i="0" dirty="0">
                <a:solidFill>
                  <a:srgbClr val="424D5B"/>
                </a:solidFill>
                <a:effectLst/>
                <a:latin typeface="Open Sans" panose="020B0606030504020204" pitchFamily="34" charset="0"/>
              </a:rPr>
              <a:t>(Sensores de marca de agua </a:t>
            </a:r>
            <a:r>
              <a:rPr lang="es-MX" b="0" i="0" dirty="0" err="1">
                <a:solidFill>
                  <a:srgbClr val="424D5B"/>
                </a:solidFill>
                <a:effectLst/>
                <a:latin typeface="Open Sans" panose="020B0606030504020204" pitchFamily="34" charset="0"/>
              </a:rPr>
              <a:t>Irrometer</a:t>
            </a:r>
            <a:r>
              <a:rPr lang="es-MX" b="0" i="0" dirty="0">
                <a:solidFill>
                  <a:srgbClr val="424D5B"/>
                </a:solidFill>
                <a:effectLst/>
                <a:latin typeface="Open Sans" panose="020B0606030504020204" pitchFamily="34" charset="0"/>
              </a:rPr>
              <a:t>, etc.)</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Buena precisión en suelos medios a finos.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Barato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Los datos se pueden registrar y recuperar de forma remota.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Amplio rango de tensión del suelo (0-220 </a:t>
            </a:r>
            <a:r>
              <a:rPr lang="es-MX" b="0" i="0" dirty="0" err="1">
                <a:solidFill>
                  <a:srgbClr val="424D5B"/>
                </a:solidFill>
                <a:effectLst/>
                <a:latin typeface="Open Sans" panose="020B0606030504020204" pitchFamily="34" charset="0"/>
              </a:rPr>
              <a:t>cb</a:t>
            </a:r>
            <a:r>
              <a:rPr lang="es-MX" b="0" i="0" dirty="0">
                <a:solidFill>
                  <a:srgbClr val="424D5B"/>
                </a:solidFill>
                <a:effectLst/>
                <a:latin typeface="Open Sans" panose="020B0606030504020204" pitchFamily="34" charset="0"/>
              </a:rPr>
              <a:t>).</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Medición continua en el mismo lugar.</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Tiempo de respuesta relativamente lento a los cambios de agua del suelo.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Menos preciso en suelos arenosos.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Sensible a la temperatura y la salinidad.</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Necesita calibrarse para cada tipo de suelo.</a:t>
            </a:r>
          </a:p>
          <a:p>
            <a:pPr marL="0" indent="0">
              <a:buFont typeface="Arial" panose="020B0604020202020204" pitchFamily="34" charset="0"/>
              <a:buNone/>
            </a:pPr>
            <a:endParaRPr lang="es-MX" dirty="0"/>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5</a:t>
            </a:fld>
            <a:endParaRPr lang="es-MX"/>
          </a:p>
        </p:txBody>
      </p:sp>
    </p:spTree>
    <p:extLst>
      <p:ext uri="{BB962C8B-B14F-4D97-AF65-F5344CB8AC3E}">
        <p14:creationId xmlns:p14="http://schemas.microsoft.com/office/powerpoint/2010/main" val="4158997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6</a:t>
            </a:fld>
            <a:endParaRPr lang="es-MX"/>
          </a:p>
        </p:txBody>
      </p:sp>
    </p:spTree>
    <p:extLst>
      <p:ext uri="{BB962C8B-B14F-4D97-AF65-F5344CB8AC3E}">
        <p14:creationId xmlns:p14="http://schemas.microsoft.com/office/powerpoint/2010/main" val="1940664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profundidad depende del cultivo. En chile verde, por ejemplo, los sensores van entre 15 y 30 cm. En algodón, entre 30 y 60. Y en durazno, hasta 80 cm. Si el sensor está mal colocado, los datos no sirven. Aquí les muestro ejemplos reales de colocación efectiva por cultivo.</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7</a:t>
            </a:fld>
            <a:endParaRPr lang="es-MX"/>
          </a:p>
        </p:txBody>
      </p:sp>
    </p:spTree>
    <p:extLst>
      <p:ext uri="{BB962C8B-B14F-4D97-AF65-F5344CB8AC3E}">
        <p14:creationId xmlns:p14="http://schemas.microsoft.com/office/powerpoint/2010/main" val="574573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Técnicas de muestreo: </a:t>
            </a:r>
          </a:p>
          <a:p>
            <a:pPr marL="171450" indent="-171450">
              <a:buFont typeface="Arial" panose="020B0604020202020204" pitchFamily="34" charset="0"/>
              <a:buChar char="•"/>
            </a:pPr>
            <a:r>
              <a:rPr lang="es-MX" dirty="0"/>
              <a:t>Aleatorio simple</a:t>
            </a:r>
          </a:p>
          <a:p>
            <a:pPr marL="171450" indent="-171450">
              <a:buFont typeface="Arial" panose="020B0604020202020204" pitchFamily="34" charset="0"/>
              <a:buChar char="•"/>
            </a:pPr>
            <a:r>
              <a:rPr lang="es-MX" dirty="0"/>
              <a:t>Aleatorio estratificado</a:t>
            </a:r>
          </a:p>
          <a:p>
            <a:pPr marL="171450" indent="-171450">
              <a:buFont typeface="Arial" panose="020B0604020202020204" pitchFamily="34" charset="0"/>
              <a:buChar char="•"/>
            </a:pPr>
            <a:r>
              <a:rPr lang="es-MX" dirty="0"/>
              <a:t>Sistemático rejilla rectangular </a:t>
            </a:r>
          </a:p>
          <a:p>
            <a:pPr marL="171450" indent="-171450">
              <a:buFont typeface="Arial" panose="020B0604020202020204" pitchFamily="34" charset="0"/>
              <a:buChar char="•"/>
            </a:pPr>
            <a:r>
              <a:rPr lang="es-MX" dirty="0"/>
              <a:t>Sistemático rejilla polar</a:t>
            </a:r>
          </a:p>
          <a:p>
            <a:pPr marL="171450" indent="-171450">
              <a:buFont typeface="Arial" panose="020B0604020202020204" pitchFamily="34" charset="0"/>
              <a:buChar char="•"/>
            </a:pPr>
            <a:r>
              <a:rPr lang="es-MX" dirty="0" err="1"/>
              <a:t>Zig-zag</a:t>
            </a:r>
            <a:r>
              <a:rPr lang="es-MX" dirty="0"/>
              <a:t> </a:t>
            </a:r>
          </a:p>
          <a:p>
            <a:pPr marL="171450" indent="-171450">
              <a:buFont typeface="Arial" panose="020B0604020202020204" pitchFamily="34" charset="0"/>
              <a:buChar char="•"/>
            </a:pPr>
            <a:r>
              <a:rPr lang="es-MX" dirty="0"/>
              <a:t>Diagonal </a:t>
            </a:r>
          </a:p>
          <a:p>
            <a:pPr marL="171450" indent="-171450">
              <a:buFont typeface="Arial" panose="020B0604020202020204" pitchFamily="34" charset="0"/>
              <a:buChar char="•"/>
            </a:pPr>
            <a:r>
              <a:rPr lang="es-MX" dirty="0"/>
              <a:t>Circular  </a:t>
            </a:r>
          </a:p>
          <a:p>
            <a:pPr marL="171450" indent="-171450">
              <a:buFont typeface="Arial" panose="020B0604020202020204" pitchFamily="34" charset="0"/>
              <a:buChar char="•"/>
            </a:pPr>
            <a:r>
              <a:rPr lang="es-MX" dirty="0"/>
              <a:t>Grilla</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8</a:t>
            </a:fld>
            <a:endParaRPr lang="es-MX"/>
          </a:p>
        </p:txBody>
      </p:sp>
    </p:spTree>
    <p:extLst>
      <p:ext uri="{BB962C8B-B14F-4D97-AF65-F5344CB8AC3E}">
        <p14:creationId xmlns:p14="http://schemas.microsoft.com/office/powerpoint/2010/main" val="3526900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a:t>
            </a:r>
            <a:r>
              <a:rPr lang="es-MX" b="1" i="0">
                <a:solidFill>
                  <a:srgbClr val="FFFFFF"/>
                </a:solidFill>
                <a:effectLst/>
                <a:latin typeface="SegoeUIVariable"/>
              </a:rPr>
              <a:t>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9</a:t>
            </a:fld>
            <a:endParaRPr lang="es-MX"/>
          </a:p>
        </p:txBody>
      </p:sp>
    </p:spTree>
    <p:extLst>
      <p:ext uri="{BB962C8B-B14F-4D97-AF65-F5344CB8AC3E}">
        <p14:creationId xmlns:p14="http://schemas.microsoft.com/office/powerpoint/2010/main" val="203826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10</a:t>
            </a:fld>
            <a:endParaRPr lang="es-MX"/>
          </a:p>
        </p:txBody>
      </p:sp>
    </p:spTree>
    <p:extLst>
      <p:ext uri="{BB962C8B-B14F-4D97-AF65-F5344CB8AC3E}">
        <p14:creationId xmlns:p14="http://schemas.microsoft.com/office/powerpoint/2010/main" val="4242979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66DEDD-2203-42AB-A777-137353E481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58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78ED75DA-08A6-50B7-C811-D87CE8D9A975}"/>
              </a:ext>
            </a:extLst>
          </p:cNvPr>
          <p:cNvSpPr>
            <a:spLocks noGrp="1"/>
          </p:cNvSpPr>
          <p:nvPr>
            <p:ph type="sldNum" sz="quarter" idx="12"/>
          </p:nvPr>
        </p:nvSpPr>
        <p:spPr>
          <a:xfrm>
            <a:off x="9227049" y="6366624"/>
            <a:ext cx="2743200" cy="365125"/>
          </a:xfrm>
          <a:prstGeom prst="rect">
            <a:avLst/>
          </a:prstGeom>
        </p:spPr>
        <p:txBody>
          <a:bodyPr/>
          <a:lstStyle>
            <a:lvl1pPr>
              <a:defRPr sz="1800" b="1">
                <a:solidFill>
                  <a:schemeClr val="bg1"/>
                </a:solidFill>
              </a:defRPr>
            </a:lvl1pPr>
          </a:lstStyle>
          <a:p>
            <a:fld id="{52E6BA44-7E16-455D-9E1C-D100C0DD5F0B}" type="slidenum">
              <a:rPr lang="es-MX" smtClean="0"/>
              <a:pPr/>
              <a:t>‹Nº›</a:t>
            </a:fld>
            <a:endParaRPr lang="es-MX"/>
          </a:p>
        </p:txBody>
      </p:sp>
      <p:pic>
        <p:nvPicPr>
          <p:cNvPr id="3" name="Imagen 2">
            <a:extLst>
              <a:ext uri="{FF2B5EF4-FFF2-40B4-BE49-F238E27FC236}">
                <a16:creationId xmlns:a16="http://schemas.microsoft.com/office/drawing/2014/main" id="{DFD51BFE-28CE-4CFD-BE44-4B564C6774DB}"/>
              </a:ext>
            </a:extLst>
          </p:cNvPr>
          <p:cNvPicPr>
            <a:picLocks noChangeAspect="1"/>
          </p:cNvPicPr>
          <p:nvPr userDrawn="1"/>
        </p:nvPicPr>
        <p:blipFill>
          <a:blip r:embed="rId2"/>
          <a:stretch>
            <a:fillRect/>
          </a:stretch>
        </p:blipFill>
        <p:spPr>
          <a:xfrm flipH="1">
            <a:off x="0" y="0"/>
            <a:ext cx="12192000" cy="6858000"/>
          </a:xfrm>
          <a:prstGeom prst="rect">
            <a:avLst/>
          </a:prstGeom>
        </p:spPr>
      </p:pic>
    </p:spTree>
    <p:extLst>
      <p:ext uri="{BB962C8B-B14F-4D97-AF65-F5344CB8AC3E}">
        <p14:creationId xmlns:p14="http://schemas.microsoft.com/office/powerpoint/2010/main" val="284857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Dos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18DCC2E-E805-9D1B-6794-27C7C59142FE}"/>
              </a:ext>
            </a:extLst>
          </p:cNvPr>
          <p:cNvPicPr>
            <a:picLocks noChangeAspect="1" noChangeArrowheads="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bwMode="auto">
          <a:xfrm>
            <a:off x="-1" y="0"/>
            <a:ext cx="12192001" cy="6858000"/>
          </a:xfrm>
          <a:prstGeom prst="rect">
            <a:avLst/>
          </a:prstGeom>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DA72067F-0441-959E-3DFF-8D66F50E50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357138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pic>
        <p:nvPicPr>
          <p:cNvPr id="2" name="Picture 2" descr="Fondo vectorial de huerto de manzanos con ramitas de frutas y hojas de manzano en un hermoso paisaje">
            <a:extLst>
              <a:ext uri="{FF2B5EF4-FFF2-40B4-BE49-F238E27FC236}">
                <a16:creationId xmlns:a16="http://schemas.microsoft.com/office/drawing/2014/main" id="{2D2FB609-9C3C-8B15-8C07-C62714ACC387}"/>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0" y="0"/>
            <a:ext cx="12192000" cy="684442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8CCC3451-1549-0820-E3ED-A08E3DDCB4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236721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DF6EC0-BDD2-8CA9-E2EE-954819C40AA3}"/>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35773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63139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16"/>
        <p:cNvGrpSpPr/>
        <p:nvPr/>
      </p:nvGrpSpPr>
      <p:grpSpPr>
        <a:xfrm>
          <a:off x="0" y="0"/>
          <a:ext cx="0" cy="0"/>
          <a:chOff x="0" y="0"/>
          <a:chExt cx="0" cy="0"/>
        </a:xfrm>
      </p:grpSpPr>
      <p:pic>
        <p:nvPicPr>
          <p:cNvPr id="2" name="Imagen 1" descr="Imagen de la pantalla de un video juego&#10;&#10;Descripción generada automáticamente con confianza baja">
            <a:extLst>
              <a:ext uri="{FF2B5EF4-FFF2-40B4-BE49-F238E27FC236}">
                <a16:creationId xmlns:a16="http://schemas.microsoft.com/office/drawing/2014/main" id="{0FD56FD8-14A9-B764-580B-2B9233C25ED5}"/>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7A38AC80-5A8B-42FB-B076-BF51850645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4923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8447"/>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0" r:id="rId3"/>
    <p:sldLayoutId id="2147483661" r:id="rId4"/>
    <p:sldLayoutId id="2147483662" r:id="rId5"/>
    <p:sldLayoutId id="2147483663"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42.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48.png"/><Relationship Id="rId3" Type="http://schemas.openxmlformats.org/officeDocument/2006/relationships/image" Target="../media/image52.png"/><Relationship Id="rId21" Type="http://schemas.openxmlformats.org/officeDocument/2006/relationships/image" Target="../media/image44.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21.xml"/><Relationship Id="rId16" Type="http://schemas.openxmlformats.org/officeDocument/2006/relationships/image" Target="../media/image65.sv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68.jpeg"/><Relationship Id="rId10" Type="http://schemas.openxmlformats.org/officeDocument/2006/relationships/image" Target="../media/image59.svg"/><Relationship Id="rId19" Type="http://schemas.openxmlformats.org/officeDocument/2006/relationships/image" Target="../media/image49.pn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1.png"/><Relationship Id="rId18" Type="http://schemas.openxmlformats.org/officeDocument/2006/relationships/image" Target="../media/image85.png"/><Relationship Id="rId3" Type="http://schemas.openxmlformats.org/officeDocument/2006/relationships/image" Target="../media/image72.jpeg"/><Relationship Id="rId21" Type="http://schemas.openxmlformats.org/officeDocument/2006/relationships/image" Target="../media/image88.png"/><Relationship Id="rId7" Type="http://schemas.openxmlformats.org/officeDocument/2006/relationships/image" Target="../media/image76.jpeg"/><Relationship Id="rId12" Type="http://schemas.microsoft.com/office/2007/relationships/hdphoto" Target="../media/hdphoto5.wdp"/><Relationship Id="rId17" Type="http://schemas.openxmlformats.org/officeDocument/2006/relationships/image" Target="../media/image84.png"/><Relationship Id="rId2" Type="http://schemas.openxmlformats.org/officeDocument/2006/relationships/notesSlide" Target="../notesSlides/notesSlide23.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4.jpeg"/><Relationship Id="rId15" Type="http://schemas.openxmlformats.org/officeDocument/2006/relationships/image" Target="../media/image82.png"/><Relationship Id="rId10" Type="http://schemas.openxmlformats.org/officeDocument/2006/relationships/image" Target="../media/image79.jpeg"/><Relationship Id="rId19" Type="http://schemas.openxmlformats.org/officeDocument/2006/relationships/image" Target="../media/image86.png"/><Relationship Id="rId4" Type="http://schemas.openxmlformats.org/officeDocument/2006/relationships/image" Target="../media/image73.jpeg"/><Relationship Id="rId9" Type="http://schemas.openxmlformats.org/officeDocument/2006/relationships/image" Target="../media/image78.jpeg"/><Relationship Id="rId14" Type="http://schemas.microsoft.com/office/2007/relationships/hdphoto" Target="../media/hdphoto6.wdp"/><Relationship Id="rId22" Type="http://schemas.microsoft.com/office/2007/relationships/hdphoto" Target="../media/hdphoto7.wdp"/></Relationships>
</file>

<file path=ppt/slides/_rels/slide26.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94.png"/><Relationship Id="rId18" Type="http://schemas.openxmlformats.org/officeDocument/2006/relationships/image" Target="../media/image97.png"/><Relationship Id="rId3" Type="http://schemas.openxmlformats.org/officeDocument/2006/relationships/image" Target="../media/image7.png"/><Relationship Id="rId7" Type="http://schemas.openxmlformats.org/officeDocument/2006/relationships/image" Target="../media/image91.png"/><Relationship Id="rId12" Type="http://schemas.microsoft.com/office/2007/relationships/hdphoto" Target="../media/hdphoto11.wdp"/><Relationship Id="rId17" Type="http://schemas.openxmlformats.org/officeDocument/2006/relationships/image" Target="../media/image96.png"/><Relationship Id="rId2" Type="http://schemas.openxmlformats.org/officeDocument/2006/relationships/notesSlide" Target="../notesSlides/notesSlide24.xml"/><Relationship Id="rId16" Type="http://schemas.microsoft.com/office/2007/relationships/hdphoto" Target="../media/hdphoto13.wdp"/><Relationship Id="rId20" Type="http://schemas.openxmlformats.org/officeDocument/2006/relationships/image" Target="../media/image99.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93.png"/><Relationship Id="rId5" Type="http://schemas.openxmlformats.org/officeDocument/2006/relationships/image" Target="../media/image90.png"/><Relationship Id="rId15" Type="http://schemas.openxmlformats.org/officeDocument/2006/relationships/image" Target="../media/image95.png"/><Relationship Id="rId10" Type="http://schemas.microsoft.com/office/2007/relationships/hdphoto" Target="../media/hdphoto10.wdp"/><Relationship Id="rId19" Type="http://schemas.openxmlformats.org/officeDocument/2006/relationships/image" Target="../media/image98.png"/><Relationship Id="rId4" Type="http://schemas.openxmlformats.org/officeDocument/2006/relationships/image" Target="../media/image89.png"/><Relationship Id="rId9" Type="http://schemas.openxmlformats.org/officeDocument/2006/relationships/image" Target="../media/image92.png"/><Relationship Id="rId14" Type="http://schemas.microsoft.com/office/2007/relationships/hdphoto" Target="../media/hdphoto12.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22.png"/><Relationship Id="rId4" Type="http://schemas.openxmlformats.org/officeDocument/2006/relationships/image" Target="../media/image21.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14C98652-967C-4911-A8CF-9CB1F5E198A8}"/>
              </a:ext>
            </a:extLst>
          </p:cNvPr>
          <p:cNvGrpSpPr/>
          <p:nvPr/>
        </p:nvGrpSpPr>
        <p:grpSpPr>
          <a:xfrm>
            <a:off x="0" y="4300970"/>
            <a:ext cx="12192000" cy="2436713"/>
            <a:chOff x="0" y="3954462"/>
            <a:chExt cx="12192000" cy="2436713"/>
          </a:xfrm>
        </p:grpSpPr>
        <p:sp>
          <p:nvSpPr>
            <p:cNvPr id="4" name="Rectangle 6">
              <a:extLst>
                <a:ext uri="{FF2B5EF4-FFF2-40B4-BE49-F238E27FC236}">
                  <a16:creationId xmlns:a16="http://schemas.microsoft.com/office/drawing/2014/main" id="{7D41C99A-BD5A-4954-A97F-6875D0738A35}"/>
                </a:ext>
              </a:extLst>
            </p:cNvPr>
            <p:cNvSpPr/>
            <p:nvPr/>
          </p:nvSpPr>
          <p:spPr bwMode="auto">
            <a:xfrm>
              <a:off x="0" y="3954462"/>
              <a:ext cx="12192000" cy="2436713"/>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180"/>
              <a:endParaRPr lang="en-US"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Box 9">
              <a:extLst>
                <a:ext uri="{FF2B5EF4-FFF2-40B4-BE49-F238E27FC236}">
                  <a16:creationId xmlns:a16="http://schemas.microsoft.com/office/drawing/2014/main" id="{35A843CC-1A27-40BE-B79C-2A8326BCA53E}"/>
                </a:ext>
              </a:extLst>
            </p:cNvPr>
            <p:cNvSpPr txBox="1">
              <a:spLocks noChangeArrowheads="1"/>
            </p:cNvSpPr>
            <p:nvPr/>
          </p:nvSpPr>
          <p:spPr bwMode="auto">
            <a:xfrm>
              <a:off x="317500" y="4022684"/>
              <a:ext cx="11480801" cy="2215991"/>
            </a:xfrm>
            <a:prstGeom prst="rect">
              <a:avLst/>
            </a:prstGeom>
            <a:noFill/>
            <a:ln>
              <a:noFill/>
            </a:ln>
            <a:effectLst>
              <a:outerShdw blurRad="50800" dist="50800" dir="54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defRPr/>
              </a:pPr>
              <a:r>
                <a:rPr lang="es-MX" sz="32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TALLER DE CAPACITACIÓN DE LAS TECNOLOGÍAS DE </a:t>
              </a:r>
            </a:p>
            <a:p>
              <a:pPr algn="ctr">
                <a:defRPr/>
              </a:pPr>
              <a:r>
                <a:rPr lang="es-MX" sz="32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DTA-Agrícola</a:t>
              </a:r>
              <a:r>
                <a:rPr lang="es-MX" sz="24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a:t>
              </a:r>
              <a:br>
                <a:rPr lang="es-ES" sz="4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br>
              <a:r>
                <a:rPr lang="es-ES" sz="14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CEO DTA-Agrícola</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Calle 37 ½ No. 4009. Chihuahua, 31060.</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contact@dtaamerica.com</a:t>
              </a:r>
              <a:endParaRPr lang="es-ES_tradnl"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endParaRPr>
            </a:p>
          </p:txBody>
        </p:sp>
        <p:pic>
          <p:nvPicPr>
            <p:cNvPr id="6" name="Imagen 5">
              <a:extLst>
                <a:ext uri="{FF2B5EF4-FFF2-40B4-BE49-F238E27FC236}">
                  <a16:creationId xmlns:a16="http://schemas.microsoft.com/office/drawing/2014/main" id="{22A7ADC1-2256-4E18-80DF-CEFAD16B6AA8}"/>
                </a:ext>
              </a:extLst>
            </p:cNvPr>
            <p:cNvPicPr>
              <a:picLocks noChangeAspect="1"/>
            </p:cNvPicPr>
            <p:nvPr/>
          </p:nvPicPr>
          <p:blipFill>
            <a:blip r:embed="rId2" cstate="screen">
              <a:biLevel thresh="75000"/>
              <a:extLst>
                <a:ext uri="{28A0092B-C50C-407E-A947-70E740481C1C}">
                  <a14:useLocalDpi xmlns:a14="http://schemas.microsoft.com/office/drawing/2010/main"/>
                </a:ext>
              </a:extLst>
            </a:blip>
            <a:stretch>
              <a:fillRect/>
            </a:stretch>
          </p:blipFill>
          <p:spPr>
            <a:xfrm>
              <a:off x="10343381" y="5260261"/>
              <a:ext cx="1130914" cy="1130914"/>
            </a:xfrm>
            <a:prstGeom prst="rect">
              <a:avLst/>
            </a:prstGeom>
          </p:spPr>
        </p:pic>
      </p:grpSp>
    </p:spTree>
    <p:extLst>
      <p:ext uri="{BB962C8B-B14F-4D97-AF65-F5344CB8AC3E}">
        <p14:creationId xmlns:p14="http://schemas.microsoft.com/office/powerpoint/2010/main" val="1065359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6058F5-7B6E-DCC5-41B2-35C5597E47DA}"/>
              </a:ext>
            </a:extLst>
          </p:cNvPr>
          <p:cNvPicPr>
            <a:picLocks noChangeAspect="1"/>
          </p:cNvPicPr>
          <p:nvPr/>
        </p:nvPicPr>
        <p:blipFill rotWithShape="1">
          <a:blip r:embed="rId3"/>
          <a:stretch/>
        </p:blipFill>
        <p:spPr>
          <a:xfrm>
            <a:off x="0" y="0"/>
            <a:ext cx="12192000" cy="6865351"/>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8839279"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¿Cómo eficientar el riego con el sensor? </a:t>
            </a:r>
          </a:p>
        </p:txBody>
      </p:sp>
    </p:spTree>
    <p:extLst>
      <p:ext uri="{BB962C8B-B14F-4D97-AF65-F5344CB8AC3E}">
        <p14:creationId xmlns:p14="http://schemas.microsoft.com/office/powerpoint/2010/main" val="237174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2200332B-A6A1-C0CE-EC47-F9AD97C10680}"/>
              </a:ext>
            </a:extLst>
          </p:cNvPr>
          <p:cNvGraphicFramePr>
            <a:graphicFrameLocks noGrp="1"/>
          </p:cNvGraphicFramePr>
          <p:nvPr>
            <p:extLst>
              <p:ext uri="{D42A27DB-BD31-4B8C-83A1-F6EECF244321}">
                <p14:modId xmlns:p14="http://schemas.microsoft.com/office/powerpoint/2010/main" val="362957828"/>
              </p:ext>
            </p:extLst>
          </p:nvPr>
        </p:nvGraphicFramePr>
        <p:xfrm>
          <a:off x="772668" y="874740"/>
          <a:ext cx="10646664" cy="5394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56548">
                  <a:extLst>
                    <a:ext uri="{9D8B030D-6E8A-4147-A177-3AD203B41FA5}">
                      <a16:colId xmlns:a16="http://schemas.microsoft.com/office/drawing/2014/main" val="3327036025"/>
                    </a:ext>
                  </a:extLst>
                </a:gridCol>
                <a:gridCol w="2614415">
                  <a:extLst>
                    <a:ext uri="{9D8B030D-6E8A-4147-A177-3AD203B41FA5}">
                      <a16:colId xmlns:a16="http://schemas.microsoft.com/office/drawing/2014/main" val="713006603"/>
                    </a:ext>
                  </a:extLst>
                </a:gridCol>
                <a:gridCol w="855672">
                  <a:extLst>
                    <a:ext uri="{9D8B030D-6E8A-4147-A177-3AD203B41FA5}">
                      <a16:colId xmlns:a16="http://schemas.microsoft.com/office/drawing/2014/main" val="967446298"/>
                    </a:ext>
                  </a:extLst>
                </a:gridCol>
                <a:gridCol w="2614416">
                  <a:extLst>
                    <a:ext uri="{9D8B030D-6E8A-4147-A177-3AD203B41FA5}">
                      <a16:colId xmlns:a16="http://schemas.microsoft.com/office/drawing/2014/main" val="492512618"/>
                    </a:ext>
                  </a:extLst>
                </a:gridCol>
                <a:gridCol w="891183">
                  <a:extLst>
                    <a:ext uri="{9D8B030D-6E8A-4147-A177-3AD203B41FA5}">
                      <a16:colId xmlns:a16="http://schemas.microsoft.com/office/drawing/2014/main" val="4090227274"/>
                    </a:ext>
                  </a:extLst>
                </a:gridCol>
                <a:gridCol w="2914430">
                  <a:extLst>
                    <a:ext uri="{9D8B030D-6E8A-4147-A177-3AD203B41FA5}">
                      <a16:colId xmlns:a16="http://schemas.microsoft.com/office/drawing/2014/main" val="3700952320"/>
                    </a:ext>
                  </a:extLst>
                </a:gridCol>
              </a:tblGrid>
              <a:tr h="370840">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Resistentes a la sequia </a:t>
                      </a:r>
                      <a:br>
                        <a:rPr lang="es-MX" sz="1400" dirty="0">
                          <a:latin typeface="Agency FB" panose="020B0503020202020204" pitchFamily="34" charset="0"/>
                        </a:rPr>
                      </a:br>
                      <a:r>
                        <a:rPr lang="es-MX" sz="1400" b="0" dirty="0">
                          <a:latin typeface="Agency FB" panose="020B0503020202020204" pitchFamily="34" charset="0"/>
                        </a:rPr>
                        <a:t>Válidos para secano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Tolerantes a la sequía</a:t>
                      </a:r>
                      <a:br>
                        <a:rPr lang="es-MX" sz="1400" dirty="0">
                          <a:latin typeface="Agency FB" panose="020B0503020202020204" pitchFamily="34" charset="0"/>
                        </a:rPr>
                      </a:br>
                      <a:r>
                        <a:rPr lang="es-MX" sz="1400" b="0" dirty="0">
                          <a:latin typeface="Agency FB" panose="020B0503020202020204" pitchFamily="34" charset="0"/>
                        </a:rPr>
                        <a:t>Se recomienda dar riego de apoyo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Sensibles a la sequía</a:t>
                      </a:r>
                      <a:br>
                        <a:rPr lang="es-MX" sz="1400" dirty="0">
                          <a:latin typeface="Agency FB" panose="020B0503020202020204" pitchFamily="34" charset="0"/>
                        </a:rPr>
                      </a:br>
                      <a:r>
                        <a:rPr lang="es-MX" sz="1400" b="0" dirty="0">
                          <a:latin typeface="Agency FB" panose="020B0503020202020204" pitchFamily="34" charset="0"/>
                        </a:rPr>
                        <a:t>Precisan de riego obligatorio</a:t>
                      </a:r>
                    </a:p>
                  </a:txBody>
                  <a:tcPr/>
                </a:tc>
                <a:tc hMerge="1">
                  <a:txBody>
                    <a:bodyPr/>
                    <a:lstStyle/>
                    <a:p>
                      <a:endParaRPr lang="es-MX" dirty="0"/>
                    </a:p>
                  </a:txBody>
                  <a:tcPr/>
                </a:tc>
                <a:extLst>
                  <a:ext uri="{0D108BD9-81ED-4DB2-BD59-A6C34878D82A}">
                    <a16:rowId xmlns:a16="http://schemas.microsoft.com/office/drawing/2014/main" val="258124421"/>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150-200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Tapenera</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Uva de mesa</a:t>
                      </a:r>
                    </a:p>
                  </a:txBody>
                  <a:tcPr marL="0" marR="0" marT="0" marB="0" anchor="ctr"/>
                </a:tc>
                <a:tc>
                  <a:txBody>
                    <a:bodyPr/>
                    <a:lstStyle/>
                    <a:p>
                      <a:pPr marL="0" indent="0" algn="l" defTabSz="914400" rtl="0" eaLnBrk="1" latinLnBrk="0" hangingPunct="1"/>
                      <a:r>
                        <a:rPr lang="es-MX" sz="1600" b="1" kern="120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600-1200</a:t>
                      </a:r>
                    </a:p>
                  </a:txBody>
                  <a:tcPr/>
                </a:tc>
                <a:tc>
                  <a:txBody>
                    <a:bodyPr/>
                    <a:lstStyle/>
                    <a:p>
                      <a:pPr marL="0" indent="0" algn="l" defTabSz="914400" rtl="0" eaLnBrk="1" latinLnBrk="0" hangingPunct="1"/>
                      <a:r>
                        <a:rPr lang="es-MX" sz="1600" b="1" kern="120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Manzano</a:t>
                      </a:r>
                    </a:p>
                  </a:txBody>
                  <a:tcPr/>
                </a:tc>
                <a:extLst>
                  <a:ext uri="{0D108BD9-81ED-4DB2-BD59-A6C34878D82A}">
                    <a16:rowId xmlns:a16="http://schemas.microsoft.com/office/drawing/2014/main" val="185334834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Chumbera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450-650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Jinjolero (azufaifo)</a:t>
                      </a:r>
                    </a:p>
                  </a:txBody>
                  <a:tcPr marL="0" marR="0" marT="0" marB="0" anchor="ctr"/>
                </a:tc>
                <a:tc>
                  <a:txBody>
                    <a:bodyPr/>
                    <a:lstStyle/>
                    <a:p>
                      <a:pPr marL="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700–1200</a:t>
                      </a:r>
                    </a:p>
                  </a:txBody>
                  <a:tcPr/>
                </a:tc>
                <a:tc>
                  <a:txBody>
                    <a:bodyPr/>
                    <a:lstStyle/>
                    <a:p>
                      <a:pPr marL="0" indent="0" algn="l" defTabSz="914400" rtl="0" eaLnBrk="1" latinLnBrk="0" hangingPunct="1"/>
                      <a:r>
                        <a:rPr lang="es-MX" sz="1400" kern="1200" dirty="0">
                          <a:solidFill>
                            <a:srgbClr val="676767"/>
                          </a:solidFill>
                          <a:effectLst/>
                          <a:latin typeface="Agency FB" panose="020B0503020202020204" pitchFamily="34" charset="0"/>
                          <a:ea typeface="+mn-ea"/>
                          <a:cs typeface="+mn-cs"/>
                        </a:rPr>
                        <a:t>Durazno</a:t>
                      </a:r>
                    </a:p>
                  </a:txBody>
                  <a:tcPr/>
                </a:tc>
                <a:extLst>
                  <a:ext uri="{0D108BD9-81ED-4DB2-BD59-A6C34878D82A}">
                    <a16:rowId xmlns:a16="http://schemas.microsoft.com/office/drawing/2014/main" val="70391722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para aceite</a:t>
                      </a:r>
                    </a:p>
                  </a:txBody>
                  <a:tcPr marL="0" marR="0" marT="0" marB="0" anchor="ctr"/>
                </a:tc>
                <a:tc>
                  <a:txBody>
                    <a:bodyPr/>
                    <a:lstStyle/>
                    <a:p>
                      <a:pPr marL="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500–800</a:t>
                      </a:r>
                    </a:p>
                  </a:txBody>
                  <a:tcPr/>
                </a:tc>
                <a:tc>
                  <a:txBody>
                    <a:bodyPr/>
                    <a:lstStyle/>
                    <a:p>
                      <a:pPr marL="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Chile verde</a:t>
                      </a:r>
                    </a:p>
                  </a:txBody>
                  <a:tcP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tardíos</a:t>
                      </a:r>
                    </a:p>
                  </a:txBody>
                  <a:tcPr marL="0" marR="0" marT="0" marB="0" anchor="ctr"/>
                </a:tc>
                <a:extLst>
                  <a:ext uri="{0D108BD9-81ED-4DB2-BD59-A6C34878D82A}">
                    <a16:rowId xmlns:a16="http://schemas.microsoft.com/office/drawing/2014/main" val="328101746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Pistachero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500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de verdeo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Peral y manzano tardíos</a:t>
                      </a:r>
                    </a:p>
                  </a:txBody>
                  <a:tcPr marL="0" marR="0" marT="0" marB="0" anchor="ctr"/>
                </a:tc>
                <a:extLst>
                  <a:ext uri="{0D108BD9-81ED-4DB2-BD59-A6C34878D82A}">
                    <a16:rowId xmlns:a16="http://schemas.microsoft.com/office/drawing/2014/main" val="176859778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Almendro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Peral y manzano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Aguacate</a:t>
                      </a:r>
                    </a:p>
                  </a:txBody>
                  <a:tcPr marL="0" marR="0" marT="0" marB="0" anchor="ctr"/>
                </a:tc>
                <a:extLst>
                  <a:ext uri="{0D108BD9-81ED-4DB2-BD59-A6C34878D82A}">
                    <a16:rowId xmlns:a16="http://schemas.microsoft.com/office/drawing/2014/main" val="1892605795"/>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Vid de vinificación</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Chirimoyo</a:t>
                      </a:r>
                    </a:p>
                  </a:txBody>
                  <a:tcPr marL="0" marR="0" marT="0" marB="0" anchor="ctr"/>
                </a:tc>
                <a:extLst>
                  <a:ext uri="{0D108BD9-81ED-4DB2-BD59-A6C34878D82A}">
                    <a16:rowId xmlns:a16="http://schemas.microsoft.com/office/drawing/2014/main" val="325099322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tempranos</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Granado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800-1300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Zarzamora</a:t>
                      </a:r>
                    </a:p>
                  </a:txBody>
                  <a:tcPr marL="0" marR="0" marT="0" marB="0" anchor="ctr"/>
                </a:tc>
                <a:extLst>
                  <a:ext uri="{0D108BD9-81ED-4DB2-BD59-A6C34878D82A}">
                    <a16:rowId xmlns:a16="http://schemas.microsoft.com/office/drawing/2014/main" val="390235031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Albaricoquero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Caqui</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900-1200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Cítricos</a:t>
                      </a:r>
                    </a:p>
                  </a:txBody>
                  <a:tcPr marL="0" marR="0" marT="0" marB="0" anchor="ctr"/>
                </a:tc>
                <a:extLst>
                  <a:ext uri="{0D108BD9-81ED-4DB2-BD59-A6C34878D82A}">
                    <a16:rowId xmlns:a16="http://schemas.microsoft.com/office/drawing/2014/main" val="3063562617"/>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Melocotonero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Grosellero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1000-1200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Frambueso</a:t>
                      </a:r>
                    </a:p>
                  </a:txBody>
                  <a:tcPr marL="0" marR="0" marT="0" marB="0" anchor="ctr"/>
                </a:tc>
                <a:extLst>
                  <a:ext uri="{0D108BD9-81ED-4DB2-BD59-A6C34878D82A}">
                    <a16:rowId xmlns:a16="http://schemas.microsoft.com/office/drawing/2014/main" val="419259149"/>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Ciruelo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Membrillero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Papaya</a:t>
                      </a:r>
                    </a:p>
                  </a:txBody>
                  <a:tcPr marL="0" marR="0" marT="0" marB="0" anchor="ctr"/>
                </a:tc>
                <a:extLst>
                  <a:ext uri="{0D108BD9-81ED-4DB2-BD59-A6C34878D82A}">
                    <a16:rowId xmlns:a16="http://schemas.microsoft.com/office/drawing/2014/main" val="197084948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400-600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Higuera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Nogal</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Kiwi</a:t>
                      </a:r>
                    </a:p>
                  </a:txBody>
                  <a:tcPr marL="0" marR="0" marT="0" marB="0" anchor="ctr"/>
                </a:tc>
                <a:extLst>
                  <a:ext uri="{0D108BD9-81ED-4DB2-BD59-A6C34878D82A}">
                    <a16:rowId xmlns:a16="http://schemas.microsoft.com/office/drawing/2014/main" val="358052199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Níspero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Mango </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2500-3000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Avellano</a:t>
                      </a:r>
                    </a:p>
                  </a:txBody>
                  <a:tcPr marL="0" marR="0" marT="0" marB="0" anchor="ctr"/>
                </a:tc>
                <a:extLst>
                  <a:ext uri="{0D108BD9-81ED-4DB2-BD59-A6C34878D82A}">
                    <a16:rowId xmlns:a16="http://schemas.microsoft.com/office/drawing/2014/main" val="208481513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400–700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Algodón</a:t>
                      </a:r>
                    </a:p>
                  </a:txBody>
                  <a:tcPr marL="0" marR="0" marT="0" marB="0" anchor="ctr"/>
                </a:tc>
                <a:tc>
                  <a:txBody>
                    <a:bodyPr/>
                    <a:lstStyle/>
                    <a:p>
                      <a:pPr marL="88900" indent="0" algn="l" defTabSz="914400" rtl="0" eaLnBrk="1" latinLnBrk="0" hangingPunct="1"/>
                      <a:endParaRPr lang="es-MX" sz="1400" kern="1200">
                        <a:solidFill>
                          <a:srgbClr val="676767"/>
                        </a:solidFill>
                        <a:effectLst/>
                        <a:latin typeface="Agency FB" panose="020B0503020202020204" pitchFamily="34" charset="0"/>
                        <a:ea typeface="+mn-ea"/>
                        <a:cs typeface="+mn-cs"/>
                      </a:endParaRP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1810678692"/>
                  </a:ext>
                </a:extLst>
              </a:tr>
            </a:tbl>
          </a:graphicData>
        </a:graphic>
      </p:graphicFrame>
      <p:sp>
        <p:nvSpPr>
          <p:cNvPr id="5" name="CuadroTexto 4">
            <a:extLst>
              <a:ext uri="{FF2B5EF4-FFF2-40B4-BE49-F238E27FC236}">
                <a16:creationId xmlns:a16="http://schemas.microsoft.com/office/drawing/2014/main" id="{26F1BDF6-A09B-E3F8-F514-BB09B911B16A}"/>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 EN mm ANUALES</a:t>
            </a:r>
          </a:p>
        </p:txBody>
      </p:sp>
    </p:spTree>
    <p:extLst>
      <p:ext uri="{BB962C8B-B14F-4D97-AF65-F5344CB8AC3E}">
        <p14:creationId xmlns:p14="http://schemas.microsoft.com/office/powerpoint/2010/main" val="27465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D97EB513-24C5-4726-886D-08608BC945CE}"/>
              </a:ext>
            </a:extLst>
          </p:cNvPr>
          <p:cNvSpPr txBox="1"/>
          <p:nvPr/>
        </p:nvSpPr>
        <p:spPr>
          <a:xfrm>
            <a:off x="1203455" y="257967"/>
            <a:ext cx="9785090"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RELACIÓN </a:t>
            </a:r>
            <a:r>
              <a:rPr lang="es-MX" sz="2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ADP</a:t>
            </a: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Y </a:t>
            </a:r>
            <a:r>
              <a:rPr lang="es-MX" sz="2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CC</a:t>
            </a: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POR TIPO DE SUELO</a:t>
            </a:r>
          </a:p>
        </p:txBody>
      </p:sp>
      <p:pic>
        <p:nvPicPr>
          <p:cNvPr id="8" name="Imagen 7">
            <a:extLst>
              <a:ext uri="{FF2B5EF4-FFF2-40B4-BE49-F238E27FC236}">
                <a16:creationId xmlns:a16="http://schemas.microsoft.com/office/drawing/2014/main" id="{822A7E61-AA6D-B6DB-A9F2-CDB1F19113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8938" y="842453"/>
            <a:ext cx="8755794" cy="4605551"/>
          </a:xfrm>
          <a:prstGeom prst="rect">
            <a:avLst/>
          </a:prstGeom>
          <a:effectLst>
            <a:outerShdw blurRad="50800" dist="38100" dir="2700000" algn="tl" rotWithShape="0">
              <a:prstClr val="black">
                <a:alpha val="40000"/>
              </a:prstClr>
            </a:outerShdw>
          </a:effectLst>
        </p:spPr>
      </p:pic>
      <p:pic>
        <p:nvPicPr>
          <p:cNvPr id="17" name="Picture 2">
            <a:extLst>
              <a:ext uri="{FF2B5EF4-FFF2-40B4-BE49-F238E27FC236}">
                <a16:creationId xmlns:a16="http://schemas.microsoft.com/office/drawing/2014/main" id="{E5ADE4D8-C671-47A4-94BC-62A89A78BB1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488026" y="4968035"/>
            <a:ext cx="4005035" cy="11100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ángulo: esquinas redondeadas 22">
            <a:extLst>
              <a:ext uri="{FF2B5EF4-FFF2-40B4-BE49-F238E27FC236}">
                <a16:creationId xmlns:a16="http://schemas.microsoft.com/office/drawing/2014/main" id="{31D97429-D011-4582-ABD7-6950F48BCDD2}"/>
              </a:ext>
            </a:extLst>
          </p:cNvPr>
          <p:cNvSpPr/>
          <p:nvPr/>
        </p:nvSpPr>
        <p:spPr>
          <a:xfrm>
            <a:off x="3001463" y="2864384"/>
            <a:ext cx="801615" cy="2095027"/>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grpSp>
        <p:nvGrpSpPr>
          <p:cNvPr id="19" name="Grupo 18">
            <a:extLst>
              <a:ext uri="{FF2B5EF4-FFF2-40B4-BE49-F238E27FC236}">
                <a16:creationId xmlns:a16="http://schemas.microsoft.com/office/drawing/2014/main" id="{DEA31B81-EA76-4E63-84CA-80D6E85747FE}"/>
              </a:ext>
            </a:extLst>
          </p:cNvPr>
          <p:cNvGrpSpPr/>
          <p:nvPr/>
        </p:nvGrpSpPr>
        <p:grpSpPr>
          <a:xfrm>
            <a:off x="2321615" y="4968708"/>
            <a:ext cx="1080655" cy="350158"/>
            <a:chOff x="5975927" y="5222762"/>
            <a:chExt cx="1044983" cy="402183"/>
          </a:xfrm>
        </p:grpSpPr>
        <p:sp>
          <p:nvSpPr>
            <p:cNvPr id="20" name="CuadroTexto 19">
              <a:extLst>
                <a:ext uri="{FF2B5EF4-FFF2-40B4-BE49-F238E27FC236}">
                  <a16:creationId xmlns:a16="http://schemas.microsoft.com/office/drawing/2014/main" id="{86C650E7-71A0-47BC-8C2E-CABFAB45C936}"/>
                </a:ext>
              </a:extLst>
            </p:cNvPr>
            <p:cNvSpPr txBox="1"/>
            <p:nvPr/>
          </p:nvSpPr>
          <p:spPr>
            <a:xfrm>
              <a:off x="5981072" y="5222762"/>
              <a:ext cx="857927" cy="369332"/>
            </a:xfrm>
            <a:prstGeom prst="rect">
              <a:avLst/>
            </a:prstGeom>
            <a:noFill/>
          </p:spPr>
          <p:txBody>
            <a:bodyPr wrap="none" rtlCol="0">
              <a:spAutoFit/>
            </a:bodyPr>
            <a:lstStyle/>
            <a:p>
              <a:r>
                <a:rPr lang="es-MX" b="1" dirty="0">
                  <a:solidFill>
                    <a:srgbClr val="C00000"/>
                  </a:solidFill>
                  <a:latin typeface="Agency FB" panose="020B0503020202020204" pitchFamily="34" charset="0"/>
                </a:rPr>
                <a:t>Manzano</a:t>
              </a:r>
            </a:p>
          </p:txBody>
        </p:sp>
        <p:cxnSp>
          <p:nvCxnSpPr>
            <p:cNvPr id="21" name="Conector recto 20">
              <a:extLst>
                <a:ext uri="{FF2B5EF4-FFF2-40B4-BE49-F238E27FC236}">
                  <a16:creationId xmlns:a16="http://schemas.microsoft.com/office/drawing/2014/main" id="{161CE678-87B7-4628-87E0-91B1DF5DB554}"/>
                </a:ext>
              </a:extLst>
            </p:cNvPr>
            <p:cNvCxnSpPr/>
            <p:nvPr/>
          </p:nvCxnSpPr>
          <p:spPr>
            <a:xfrm>
              <a:off x="5975927" y="5624945"/>
              <a:ext cx="868218"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2" name="Conector recto de flecha 21">
              <a:extLst>
                <a:ext uri="{FF2B5EF4-FFF2-40B4-BE49-F238E27FC236}">
                  <a16:creationId xmlns:a16="http://schemas.microsoft.com/office/drawing/2014/main" id="{C57719F5-6C64-4F95-9F37-721D1E59841B}"/>
                </a:ext>
              </a:extLst>
            </p:cNvPr>
            <p:cNvCxnSpPr>
              <a:cxnSpLocks/>
            </p:cNvCxnSpPr>
            <p:nvPr/>
          </p:nvCxnSpPr>
          <p:spPr>
            <a:xfrm flipV="1">
              <a:off x="6838999" y="5280753"/>
              <a:ext cx="181911" cy="34051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53789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6A76650-74BC-4CAC-A46B-BB5A8A6A609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12270421" cy="6921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ECFDE032-48E1-44A8-B2E1-3B9C47CCC137}"/>
              </a:ext>
            </a:extLst>
          </p:cNvPr>
          <p:cNvSpPr/>
          <p:nvPr/>
        </p:nvSpPr>
        <p:spPr>
          <a:xfrm>
            <a:off x="1" y="0"/>
            <a:ext cx="12270420" cy="2743200"/>
          </a:xfrm>
          <a:prstGeom prst="rect">
            <a:avLst/>
          </a:prstGeom>
          <a:gradFill>
            <a:gsLst>
              <a:gs pos="0">
                <a:schemeClr val="accent1">
                  <a:lumMod val="5000"/>
                  <a:lumOff val="95000"/>
                </a:schemeClr>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a:extLst>
              <a:ext uri="{FF2B5EF4-FFF2-40B4-BE49-F238E27FC236}">
                <a16:creationId xmlns:a16="http://schemas.microsoft.com/office/drawing/2014/main" id="{9253AD61-CE2C-4908-941A-516A1E02C1EF}"/>
              </a:ext>
            </a:extLst>
          </p:cNvPr>
          <p:cNvSpPr txBox="1"/>
          <p:nvPr/>
        </p:nvSpPr>
        <p:spPr>
          <a:xfrm>
            <a:off x="556560" y="772106"/>
            <a:ext cx="7303602" cy="830997"/>
          </a:xfrm>
          <a:prstGeom prst="rect">
            <a:avLst/>
          </a:prstGeom>
          <a:noFill/>
          <a:effectLst>
            <a:glow rad="139700">
              <a:schemeClr val="accent1">
                <a:satMod val="175000"/>
                <a:alpha val="40000"/>
              </a:schemeClr>
            </a:glow>
            <a:outerShdw blurRad="50800" dist="38100" dir="2700000" algn="tl" rotWithShape="0">
              <a:prstClr val="black">
                <a:alpha val="40000"/>
              </a:prstClr>
            </a:outerShdw>
          </a:effectLst>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¿Qué más puede hacer el sensor?</a:t>
            </a:r>
          </a:p>
        </p:txBody>
      </p:sp>
    </p:spTree>
    <p:extLst>
      <p:ext uri="{BB962C8B-B14F-4D97-AF65-F5344CB8AC3E}">
        <p14:creationId xmlns:p14="http://schemas.microsoft.com/office/powerpoint/2010/main" val="966631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55" name="Imagen 54">
            <a:extLst>
              <a:ext uri="{FF2B5EF4-FFF2-40B4-BE49-F238E27FC236}">
                <a16:creationId xmlns:a16="http://schemas.microsoft.com/office/drawing/2014/main" id="{48030E8E-1CB7-4C02-8E74-F297A16CF16F}"/>
              </a:ext>
            </a:extLst>
          </p:cNvPr>
          <p:cNvPicPr>
            <a:picLocks noChangeAspect="1"/>
          </p:cNvPicPr>
          <p:nvPr/>
        </p:nvPicPr>
        <p:blipFill>
          <a:blip r:embed="rId3"/>
          <a:stretch>
            <a:fillRect/>
          </a:stretch>
        </p:blipFill>
        <p:spPr>
          <a:xfrm>
            <a:off x="1" y="2303588"/>
            <a:ext cx="12192000" cy="4572638"/>
          </a:xfrm>
          <a:prstGeom prst="rect">
            <a:avLst/>
          </a:prstGeom>
        </p:spPr>
      </p:pic>
      <p:graphicFrame>
        <p:nvGraphicFramePr>
          <p:cNvPr id="48" name="Tabla 71">
            <a:extLst>
              <a:ext uri="{FF2B5EF4-FFF2-40B4-BE49-F238E27FC236}">
                <a16:creationId xmlns:a16="http://schemas.microsoft.com/office/drawing/2014/main" id="{DA70470D-9BE1-4AAF-A349-58AE06AFFCF7}"/>
              </a:ext>
            </a:extLst>
          </p:cNvPr>
          <p:cNvGraphicFramePr>
            <a:graphicFrameLocks noGrp="1"/>
          </p:cNvGraphicFramePr>
          <p:nvPr>
            <p:extLst>
              <p:ext uri="{D42A27DB-BD31-4B8C-83A1-F6EECF244321}">
                <p14:modId xmlns:p14="http://schemas.microsoft.com/office/powerpoint/2010/main" val="548328079"/>
              </p:ext>
            </p:extLst>
          </p:nvPr>
        </p:nvGraphicFramePr>
        <p:xfrm>
          <a:off x="3341105" y="5183748"/>
          <a:ext cx="5828725" cy="1463040"/>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453415">
                  <a:extLst>
                    <a:ext uri="{9D8B030D-6E8A-4147-A177-3AD203B41FA5}">
                      <a16:colId xmlns:a16="http://schemas.microsoft.com/office/drawing/2014/main" val="3961312556"/>
                    </a:ext>
                  </a:extLst>
                </a:gridCol>
                <a:gridCol w="875062">
                  <a:extLst>
                    <a:ext uri="{9D8B030D-6E8A-4147-A177-3AD203B41FA5}">
                      <a16:colId xmlns:a16="http://schemas.microsoft.com/office/drawing/2014/main" val="3342176162"/>
                    </a:ext>
                  </a:extLst>
                </a:gridCol>
                <a:gridCol w="875062">
                  <a:extLst>
                    <a:ext uri="{9D8B030D-6E8A-4147-A177-3AD203B41FA5}">
                      <a16:colId xmlns:a16="http://schemas.microsoft.com/office/drawing/2014/main" val="617635601"/>
                    </a:ext>
                  </a:extLst>
                </a:gridCol>
                <a:gridCol w="875062">
                  <a:extLst>
                    <a:ext uri="{9D8B030D-6E8A-4147-A177-3AD203B41FA5}">
                      <a16:colId xmlns:a16="http://schemas.microsoft.com/office/drawing/2014/main" val="695305227"/>
                    </a:ext>
                  </a:extLst>
                </a:gridCol>
                <a:gridCol w="875062">
                  <a:extLst>
                    <a:ext uri="{9D8B030D-6E8A-4147-A177-3AD203B41FA5}">
                      <a16:colId xmlns:a16="http://schemas.microsoft.com/office/drawing/2014/main" val="3407463200"/>
                    </a:ext>
                  </a:extLst>
                </a:gridCol>
                <a:gridCol w="875062">
                  <a:extLst>
                    <a:ext uri="{9D8B030D-6E8A-4147-A177-3AD203B41FA5}">
                      <a16:colId xmlns:a16="http://schemas.microsoft.com/office/drawing/2014/main" val="3498491245"/>
                    </a:ext>
                  </a:extLst>
                </a:gridCol>
              </a:tblGrid>
              <a:tr h="250480">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Sensores</a:t>
                      </a:r>
                    </a:p>
                  </a:txBody>
                  <a:tcPr/>
                </a:tc>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VWC</a:t>
                      </a:r>
                    </a:p>
                  </a:txBody>
                  <a:tcPr/>
                </a:tc>
                <a:tc>
                  <a:txBody>
                    <a:bodyPr/>
                    <a:lstStyle/>
                    <a:p>
                      <a:pPr algn="ctr"/>
                      <a:r>
                        <a:rPr lang="es-MX" dirty="0" err="1">
                          <a:effectLst>
                            <a:outerShdw blurRad="38100" dist="38100" dir="2700000" algn="tl">
                              <a:srgbClr val="000000">
                                <a:alpha val="43137"/>
                              </a:srgbClr>
                            </a:outerShdw>
                          </a:effectLst>
                          <a:latin typeface="Agency FB" panose="020B0503020202020204" pitchFamily="34" charset="0"/>
                        </a:rPr>
                        <a:t>Hr</a:t>
                      </a:r>
                      <a:endParaRPr lang="es-MX" dirty="0">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Ta</a:t>
                      </a:r>
                    </a:p>
                  </a:txBody>
                  <a:tcPr/>
                </a:tc>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Caudal</a:t>
                      </a:r>
                    </a:p>
                  </a:txBody>
                  <a:tcPr/>
                </a:tc>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Presión</a:t>
                      </a:r>
                    </a:p>
                  </a:txBody>
                  <a:tcPr/>
                </a:tc>
                <a:extLst>
                  <a:ext uri="{0D108BD9-81ED-4DB2-BD59-A6C34878D82A}">
                    <a16:rowId xmlns:a16="http://schemas.microsoft.com/office/drawing/2014/main" val="617370440"/>
                  </a:ext>
                </a:extLst>
              </a:tr>
              <a:tr h="250480">
                <a:tc>
                  <a:txBody>
                    <a:bodyPr/>
                    <a:lstStyle/>
                    <a:p>
                      <a:r>
                        <a:rPr lang="es-MX" b="1" dirty="0">
                          <a:solidFill>
                            <a:srgbClr val="115E21"/>
                          </a:solidFill>
                          <a:effectLst/>
                          <a:latin typeface="Agency FB" panose="020B0503020202020204" pitchFamily="34" charset="0"/>
                        </a:rPr>
                        <a:t>Sonda SHT4</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extLst>
                  <a:ext uri="{0D108BD9-81ED-4DB2-BD59-A6C34878D82A}">
                    <a16:rowId xmlns:a16="http://schemas.microsoft.com/office/drawing/2014/main" val="799025871"/>
                  </a:ext>
                </a:extLst>
              </a:tr>
              <a:tr h="250480">
                <a:tc>
                  <a:txBody>
                    <a:bodyPr/>
                    <a:lstStyle/>
                    <a:p>
                      <a:r>
                        <a:rPr lang="es-MX" b="1" dirty="0">
                          <a:solidFill>
                            <a:srgbClr val="115E21"/>
                          </a:solidFill>
                          <a:effectLst/>
                          <a:latin typeface="Agency FB" panose="020B0503020202020204" pitchFamily="34" charset="0"/>
                        </a:rPr>
                        <a:t>Sensor SCP</a:t>
                      </a:r>
                      <a:endParaRPr lang="es-MX" b="1" dirty="0">
                        <a:solidFill>
                          <a:srgbClr val="C00000"/>
                        </a:solidFill>
                        <a:effectLst/>
                        <a:latin typeface="Agency FB" panose="020B0503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extLst>
                  <a:ext uri="{0D108BD9-81ED-4DB2-BD59-A6C34878D82A}">
                    <a16:rowId xmlns:a16="http://schemas.microsoft.com/office/drawing/2014/main" val="4168513235"/>
                  </a:ext>
                </a:extLst>
              </a:tr>
              <a:tr h="250480">
                <a:tc>
                  <a:txBody>
                    <a:bodyPr/>
                    <a:lstStyle/>
                    <a:p>
                      <a:r>
                        <a:rPr lang="es-MX" b="1" dirty="0">
                          <a:solidFill>
                            <a:srgbClr val="115E21"/>
                          </a:solidFill>
                          <a:effectLst/>
                          <a:latin typeface="Agency FB" panose="020B0503020202020204" pitchFamily="34" charset="0"/>
                        </a:rPr>
                        <a:t>Sensor SP</a:t>
                      </a:r>
                      <a:endParaRPr lang="es-MX" b="1" dirty="0">
                        <a:solidFill>
                          <a:srgbClr val="C00000"/>
                        </a:solidFill>
                        <a:effectLst/>
                        <a:latin typeface="Agency FB" panose="020B0503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MX" b="1" dirty="0">
                        <a:solidFill>
                          <a:srgbClr val="C00000"/>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extLst>
                  <a:ext uri="{0D108BD9-81ED-4DB2-BD59-A6C34878D82A}">
                    <a16:rowId xmlns:a16="http://schemas.microsoft.com/office/drawing/2014/main" val="794687786"/>
                  </a:ext>
                </a:extLst>
              </a:tr>
            </a:tbl>
          </a:graphicData>
        </a:graphic>
      </p:graphicFrame>
      <p:pic>
        <p:nvPicPr>
          <p:cNvPr id="59" name="Imagen 58">
            <a:extLst>
              <a:ext uri="{FF2B5EF4-FFF2-40B4-BE49-F238E27FC236}">
                <a16:creationId xmlns:a16="http://schemas.microsoft.com/office/drawing/2014/main" id="{23EF99AB-58D0-486B-9889-C144D46CC329}"/>
              </a:ext>
            </a:extLst>
          </p:cNvPr>
          <p:cNvPicPr>
            <a:picLocks noChangeAspect="1"/>
          </p:cNvPicPr>
          <p:nvPr/>
        </p:nvPicPr>
        <p:blipFill>
          <a:blip r:embed="rId4"/>
          <a:stretch>
            <a:fillRect/>
          </a:stretch>
        </p:blipFill>
        <p:spPr>
          <a:xfrm>
            <a:off x="9755583" y="3429000"/>
            <a:ext cx="232619" cy="2671318"/>
          </a:xfrm>
          <a:prstGeom prst="rect">
            <a:avLst/>
          </a:prstGeom>
          <a:effectLst>
            <a:glow rad="38100">
              <a:schemeClr val="bg1">
                <a:alpha val="60000"/>
              </a:schemeClr>
            </a:glow>
          </a:effectLst>
        </p:spPr>
      </p:pic>
      <p:pic>
        <p:nvPicPr>
          <p:cNvPr id="61" name="Imagen 60">
            <a:extLst>
              <a:ext uri="{FF2B5EF4-FFF2-40B4-BE49-F238E27FC236}">
                <a16:creationId xmlns:a16="http://schemas.microsoft.com/office/drawing/2014/main" id="{DF9D7DE2-9A84-424C-9087-71B155E7CD84}"/>
              </a:ext>
            </a:extLst>
          </p:cNvPr>
          <p:cNvPicPr>
            <a:picLocks noChangeAspect="1"/>
          </p:cNvPicPr>
          <p:nvPr/>
        </p:nvPicPr>
        <p:blipFill>
          <a:blip r:embed="rId4"/>
          <a:stretch>
            <a:fillRect/>
          </a:stretch>
        </p:blipFill>
        <p:spPr>
          <a:xfrm>
            <a:off x="11440004" y="3149867"/>
            <a:ext cx="232619" cy="2671318"/>
          </a:xfrm>
          <a:prstGeom prst="rect">
            <a:avLst/>
          </a:prstGeom>
          <a:effectLst>
            <a:glow rad="38100">
              <a:schemeClr val="bg1">
                <a:alpha val="60000"/>
              </a:schemeClr>
            </a:glow>
          </a:effectLst>
        </p:spPr>
      </p:pic>
      <p:pic>
        <p:nvPicPr>
          <p:cNvPr id="62" name="Imagen 61">
            <a:extLst>
              <a:ext uri="{FF2B5EF4-FFF2-40B4-BE49-F238E27FC236}">
                <a16:creationId xmlns:a16="http://schemas.microsoft.com/office/drawing/2014/main" id="{4238C1FC-A20C-49EA-96F6-953EA64E7129}"/>
              </a:ext>
            </a:extLst>
          </p:cNvPr>
          <p:cNvPicPr>
            <a:picLocks noChangeAspect="1"/>
          </p:cNvPicPr>
          <p:nvPr/>
        </p:nvPicPr>
        <p:blipFill>
          <a:blip r:embed="rId4"/>
          <a:stretch>
            <a:fillRect/>
          </a:stretch>
        </p:blipFill>
        <p:spPr>
          <a:xfrm flipH="1">
            <a:off x="2320874" y="3429000"/>
            <a:ext cx="232619" cy="2671318"/>
          </a:xfrm>
          <a:prstGeom prst="rect">
            <a:avLst/>
          </a:prstGeom>
          <a:effectLst>
            <a:glow rad="38100">
              <a:schemeClr val="bg1">
                <a:alpha val="60000"/>
              </a:schemeClr>
            </a:glow>
          </a:effectLst>
        </p:spPr>
      </p:pic>
      <p:pic>
        <p:nvPicPr>
          <p:cNvPr id="65" name="Imagen 64">
            <a:extLst>
              <a:ext uri="{FF2B5EF4-FFF2-40B4-BE49-F238E27FC236}">
                <a16:creationId xmlns:a16="http://schemas.microsoft.com/office/drawing/2014/main" id="{AB584B22-E5B3-4C9B-884F-B52B9E67D13C}"/>
              </a:ext>
            </a:extLst>
          </p:cNvPr>
          <p:cNvPicPr>
            <a:picLocks noChangeAspect="1"/>
          </p:cNvPicPr>
          <p:nvPr/>
        </p:nvPicPr>
        <p:blipFill>
          <a:blip r:embed="rId4"/>
          <a:stretch>
            <a:fillRect/>
          </a:stretch>
        </p:blipFill>
        <p:spPr>
          <a:xfrm flipH="1">
            <a:off x="519377" y="3149867"/>
            <a:ext cx="232619" cy="2671318"/>
          </a:xfrm>
          <a:prstGeom prst="rect">
            <a:avLst/>
          </a:prstGeom>
          <a:effectLst>
            <a:glow rad="38100">
              <a:schemeClr val="bg1">
                <a:alpha val="60000"/>
              </a:schemeClr>
            </a:glow>
          </a:effectLst>
        </p:spPr>
      </p:pic>
      <p:sp>
        <p:nvSpPr>
          <p:cNvPr id="70" name="CuadroTexto 69">
            <a:extLst>
              <a:ext uri="{FF2B5EF4-FFF2-40B4-BE49-F238E27FC236}">
                <a16:creationId xmlns:a16="http://schemas.microsoft.com/office/drawing/2014/main" id="{2C09DA5F-28B2-4DCB-9DC9-30D82792EC4D}"/>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AUTOMATIZACIÓN DEL REGIEGO SECTORIAL</a:t>
            </a:r>
          </a:p>
        </p:txBody>
      </p:sp>
    </p:spTree>
    <p:extLst>
      <p:ext uri="{BB962C8B-B14F-4D97-AF65-F5344CB8AC3E}">
        <p14:creationId xmlns:p14="http://schemas.microsoft.com/office/powerpoint/2010/main" val="17532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303588"/>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¿QUÉ MÁS PUEDE HACER EL SENSOR?</a:t>
            </a:r>
          </a:p>
        </p:txBody>
      </p:sp>
      <p:graphicFrame>
        <p:nvGraphicFramePr>
          <p:cNvPr id="5" name="Tabla 5">
            <a:extLst>
              <a:ext uri="{FF2B5EF4-FFF2-40B4-BE49-F238E27FC236}">
                <a16:creationId xmlns:a16="http://schemas.microsoft.com/office/drawing/2014/main" id="{CD5A4DB9-DD7E-4ED7-93CD-82635CEF8222}"/>
              </a:ext>
            </a:extLst>
          </p:cNvPr>
          <p:cNvGraphicFramePr>
            <a:graphicFrameLocks noGrp="1"/>
          </p:cNvGraphicFramePr>
          <p:nvPr>
            <p:extLst>
              <p:ext uri="{D42A27DB-BD31-4B8C-83A1-F6EECF244321}">
                <p14:modId xmlns:p14="http://schemas.microsoft.com/office/powerpoint/2010/main" val="2991201006"/>
              </p:ext>
            </p:extLst>
          </p:nvPr>
        </p:nvGraphicFramePr>
        <p:xfrm>
          <a:off x="648159" y="985876"/>
          <a:ext cx="10899994" cy="353460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75491">
                  <a:extLst>
                    <a:ext uri="{9D8B030D-6E8A-4147-A177-3AD203B41FA5}">
                      <a16:colId xmlns:a16="http://schemas.microsoft.com/office/drawing/2014/main" val="355849608"/>
                    </a:ext>
                  </a:extLst>
                </a:gridCol>
                <a:gridCol w="2985571">
                  <a:extLst>
                    <a:ext uri="{9D8B030D-6E8A-4147-A177-3AD203B41FA5}">
                      <a16:colId xmlns:a16="http://schemas.microsoft.com/office/drawing/2014/main" val="2322590729"/>
                    </a:ext>
                  </a:extLst>
                </a:gridCol>
                <a:gridCol w="1388126">
                  <a:extLst>
                    <a:ext uri="{9D8B030D-6E8A-4147-A177-3AD203B41FA5}">
                      <a16:colId xmlns:a16="http://schemas.microsoft.com/office/drawing/2014/main" val="4283890191"/>
                    </a:ext>
                  </a:extLst>
                </a:gridCol>
                <a:gridCol w="1311007">
                  <a:extLst>
                    <a:ext uri="{9D8B030D-6E8A-4147-A177-3AD203B41FA5}">
                      <a16:colId xmlns:a16="http://schemas.microsoft.com/office/drawing/2014/main" val="333982542"/>
                    </a:ext>
                  </a:extLst>
                </a:gridCol>
                <a:gridCol w="1333041">
                  <a:extLst>
                    <a:ext uri="{9D8B030D-6E8A-4147-A177-3AD203B41FA5}">
                      <a16:colId xmlns:a16="http://schemas.microsoft.com/office/drawing/2014/main" val="4146682526"/>
                    </a:ext>
                  </a:extLst>
                </a:gridCol>
                <a:gridCol w="3006758">
                  <a:extLst>
                    <a:ext uri="{9D8B030D-6E8A-4147-A177-3AD203B41FA5}">
                      <a16:colId xmlns:a16="http://schemas.microsoft.com/office/drawing/2014/main" val="1020042537"/>
                    </a:ext>
                  </a:extLst>
                </a:gridCol>
              </a:tblGrid>
              <a:tr h="370840">
                <a:tc>
                  <a:txBody>
                    <a:bodyPr/>
                    <a:lstStyle/>
                    <a:p>
                      <a:pPr marL="0" marR="0" fontAlgn="t">
                        <a:spcBef>
                          <a:spcPts val="0"/>
                        </a:spcBef>
                        <a:spcAft>
                          <a:spcPts val="0"/>
                        </a:spcAft>
                      </a:pPr>
                      <a:r>
                        <a:rPr lang="es-MX" sz="1600" b="1" dirty="0">
                          <a:effectLst/>
                          <a:latin typeface="Agency FB" panose="020B0503020202020204" pitchFamily="34" charset="0"/>
                        </a:rPr>
                        <a:t>Cultivo</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dirty="0">
                          <a:effectLst/>
                          <a:latin typeface="Agency FB" panose="020B0503020202020204" pitchFamily="34" charset="0"/>
                        </a:rPr>
                        <a:t>Plaga</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del Suelo</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Relativa</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Temperatura (°C)</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Otras Variables Clave</a:t>
                      </a:r>
                      <a:endParaRPr lang="es-MX" sz="1600">
                        <a:effectLst/>
                        <a:latin typeface="Agency FB" panose="020B0503020202020204" pitchFamily="34" charset="0"/>
                      </a:endParaRPr>
                    </a:p>
                  </a:txBody>
                  <a:tcPr marL="40104" marR="40104" marT="40104" marB="40104"/>
                </a:tc>
                <a:extLst>
                  <a:ext uri="{0D108BD9-81ED-4DB2-BD59-A6C34878D82A}">
                    <a16:rowId xmlns:a16="http://schemas.microsoft.com/office/drawing/2014/main" val="795823661"/>
                  </a:ext>
                </a:extLst>
              </a:tr>
              <a:tr h="370840">
                <a:tc rowSpan="8">
                  <a:txBody>
                    <a:bodyPr/>
                    <a:lstStyle/>
                    <a:p>
                      <a:pPr marL="0" marR="0" fontAlgn="t">
                        <a:spcBef>
                          <a:spcPts val="0"/>
                        </a:spcBef>
                        <a:spcAft>
                          <a:spcPts val="0"/>
                        </a:spcAft>
                      </a:pPr>
                      <a:r>
                        <a:rPr lang="es-MX" sz="1600" b="1" dirty="0">
                          <a:effectLst/>
                          <a:latin typeface="Agency FB" panose="020B0503020202020204" pitchFamily="34" charset="0"/>
                        </a:rPr>
                        <a:t>Manzana</a:t>
                      </a:r>
                    </a:p>
                  </a:txBody>
                  <a:tcPr marL="40104" marR="40104" marT="40104" marB="40104" anchor="ctr"/>
                </a:tc>
                <a:tc>
                  <a:txBody>
                    <a:bodyPr/>
                    <a:lstStyle/>
                    <a:p>
                      <a:pPr marL="0" marR="0" fontAlgn="t">
                        <a:spcBef>
                          <a:spcPts val="0"/>
                        </a:spcBef>
                        <a:spcAft>
                          <a:spcPts val="0"/>
                        </a:spcAft>
                      </a:pPr>
                      <a:r>
                        <a:rPr lang="es-MX" sz="1600" dirty="0">
                          <a:effectLst/>
                          <a:latin typeface="Agency FB" panose="020B0503020202020204" pitchFamily="34" charset="0"/>
                        </a:rPr>
                        <a:t>Mancha de fuego (</a:t>
                      </a:r>
                      <a:r>
                        <a:rPr lang="es-MX" sz="1600" dirty="0" err="1">
                          <a:effectLst/>
                          <a:latin typeface="Agency FB" panose="020B0503020202020204" pitchFamily="34" charset="0"/>
                        </a:rPr>
                        <a:t>Erwinia</a:t>
                      </a:r>
                      <a:r>
                        <a:rPr lang="es-MX" sz="1600" dirty="0">
                          <a:effectLst/>
                          <a:latin typeface="Agency FB" panose="020B0503020202020204" pitchFamily="34" charset="0"/>
                        </a:rPr>
                        <a:t> </a:t>
                      </a:r>
                      <a:r>
                        <a:rPr lang="es-MX" sz="1600" dirty="0" err="1">
                          <a:effectLst/>
                          <a:latin typeface="Agency FB" panose="020B0503020202020204" pitchFamily="34" charset="0"/>
                        </a:rPr>
                        <a:t>amylovora</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18 – 28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Lluvias frecuentes, heridas en ramas, poda reciente</a:t>
                      </a:r>
                    </a:p>
                  </a:txBody>
                  <a:tcPr marL="40104" marR="40104" marT="40104" marB="40104"/>
                </a:tc>
                <a:extLst>
                  <a:ext uri="{0D108BD9-81ED-4DB2-BD59-A6C34878D82A}">
                    <a16:rowId xmlns:a16="http://schemas.microsoft.com/office/drawing/2014/main" val="3168385476"/>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Pulgón lanígero (</a:t>
                      </a:r>
                      <a:r>
                        <a:rPr lang="es-MX" sz="1600" dirty="0" err="1">
                          <a:effectLst/>
                          <a:latin typeface="Agency FB" panose="020B0503020202020204" pitchFamily="34" charset="0"/>
                        </a:rPr>
                        <a:t>Eriosoma</a:t>
                      </a:r>
                      <a:r>
                        <a:rPr lang="es-MX" sz="1600" dirty="0">
                          <a:effectLst/>
                          <a:latin typeface="Agency FB" panose="020B0503020202020204" pitchFamily="34" charset="0"/>
                        </a:rPr>
                        <a:t> </a:t>
                      </a:r>
                      <a:r>
                        <a:rPr lang="es-MX" sz="1600" dirty="0" err="1">
                          <a:effectLst/>
                          <a:latin typeface="Agency FB" panose="020B0503020202020204" pitchFamily="34" charset="0"/>
                        </a:rPr>
                        <a:t>lanigerum</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Brotes tiernos, heridas en raíces</a:t>
                      </a:r>
                    </a:p>
                  </a:txBody>
                  <a:tcPr marL="40104" marR="40104" marT="40104" marB="40104"/>
                </a:tc>
                <a:extLst>
                  <a:ext uri="{0D108BD9-81ED-4DB2-BD59-A6C34878D82A}">
                    <a16:rowId xmlns:a16="http://schemas.microsoft.com/office/drawing/2014/main" val="2674753033"/>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Polilla de la manzana (</a:t>
                      </a:r>
                      <a:r>
                        <a:rPr lang="es-MX" sz="1600" dirty="0" err="1">
                          <a:effectLst/>
                          <a:latin typeface="Agency FB" panose="020B0503020202020204" pitchFamily="34" charset="0"/>
                        </a:rPr>
                        <a:t>Cyndia</a:t>
                      </a:r>
                      <a:r>
                        <a:rPr lang="es-MX" sz="1600" dirty="0">
                          <a:effectLst/>
                          <a:latin typeface="Agency FB" panose="020B0503020202020204" pitchFamily="34" charset="0"/>
                        </a:rPr>
                        <a:t> </a:t>
                      </a:r>
                      <a:r>
                        <a:rPr lang="es-MX" sz="1600" dirty="0" err="1">
                          <a:effectLst/>
                          <a:latin typeface="Agency FB" panose="020B0503020202020204" pitchFamily="34" charset="0"/>
                        </a:rPr>
                        <a:t>pomonella</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 – 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18 – 28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Fructificación activa, falta de monitoreo</a:t>
                      </a:r>
                    </a:p>
                  </a:txBody>
                  <a:tcPr marL="40104" marR="40104" marT="40104" marB="40104"/>
                </a:tc>
                <a:extLst>
                  <a:ext uri="{0D108BD9-81ED-4DB2-BD59-A6C34878D82A}">
                    <a16:rowId xmlns:a16="http://schemas.microsoft.com/office/drawing/2014/main" val="22769041"/>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Mosca de la fruta (</a:t>
                      </a:r>
                      <a:r>
                        <a:rPr lang="es-MX" sz="1600" dirty="0" err="1">
                          <a:effectLst/>
                          <a:latin typeface="Agency FB" panose="020B0503020202020204" pitchFamily="34" charset="0"/>
                        </a:rPr>
                        <a:t>Rhagoletis</a:t>
                      </a:r>
                      <a:r>
                        <a:rPr lang="es-MX" sz="1600" dirty="0">
                          <a:effectLst/>
                          <a:latin typeface="Agency FB" panose="020B0503020202020204" pitchFamily="34" charset="0"/>
                        </a:rPr>
                        <a:t> </a:t>
                      </a:r>
                      <a:r>
                        <a:rPr lang="es-MX" sz="1600" dirty="0" err="1">
                          <a:effectLst/>
                          <a:latin typeface="Agency FB" panose="020B0503020202020204" pitchFamily="34" charset="0"/>
                        </a:rPr>
                        <a:t>pomonella</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60 – 80 %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 densidad de frutos, poca ventilación</a:t>
                      </a:r>
                    </a:p>
                  </a:txBody>
                  <a:tcPr marL="40104" marR="40104" marT="40104" marB="40104"/>
                </a:tc>
                <a:extLst>
                  <a:ext uri="{0D108BD9-81ED-4DB2-BD59-A6C34878D82A}">
                    <a16:rowId xmlns:a16="http://schemas.microsoft.com/office/drawing/2014/main" val="2553469691"/>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err="1">
                          <a:effectLst/>
                          <a:latin typeface="Agency FB" panose="020B0503020202020204" pitchFamily="34" charset="0"/>
                        </a:rPr>
                        <a:t>Trips</a:t>
                      </a:r>
                      <a:r>
                        <a:rPr lang="es-MX" sz="1600" dirty="0">
                          <a:effectLst/>
                          <a:latin typeface="Agency FB" panose="020B0503020202020204" pitchFamily="34" charset="0"/>
                        </a:rPr>
                        <a:t> (</a:t>
                      </a:r>
                      <a:r>
                        <a:rPr lang="es-MX" sz="1600" dirty="0" err="1">
                          <a:effectLst/>
                          <a:latin typeface="Agency FB" panose="020B0503020202020204" pitchFamily="34" charset="0"/>
                        </a:rPr>
                        <a:t>Frankliniella</a:t>
                      </a:r>
                      <a:r>
                        <a:rPr lang="es-MX" sz="1600" dirty="0">
                          <a:effectLst/>
                          <a:latin typeface="Agency FB" panose="020B0503020202020204" pitchFamily="34" charset="0"/>
                        </a:rPr>
                        <a:t> </a:t>
                      </a:r>
                      <a:r>
                        <a:rPr lang="es-MX" sz="1600" dirty="0" err="1">
                          <a:effectLst/>
                          <a:latin typeface="Agency FB" panose="020B0503020202020204" pitchFamily="34" charset="0"/>
                        </a:rPr>
                        <a:t>spp</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 – 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Floración activa, malezas cercanas</a:t>
                      </a:r>
                    </a:p>
                  </a:txBody>
                  <a:tcPr marL="40104" marR="40104" marT="40104" marB="40104"/>
                </a:tc>
                <a:extLst>
                  <a:ext uri="{0D108BD9-81ED-4DB2-BD59-A6C34878D82A}">
                    <a16:rowId xmlns:a16="http://schemas.microsoft.com/office/drawing/2014/main" val="1643402175"/>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err="1">
                          <a:effectLst/>
                          <a:latin typeface="Agency FB" panose="020B0503020202020204" pitchFamily="34" charset="0"/>
                        </a:rPr>
                        <a:t>Carpocapsa</a:t>
                      </a:r>
                      <a:r>
                        <a:rPr lang="es-MX" sz="1600" dirty="0">
                          <a:effectLst/>
                          <a:latin typeface="Agency FB" panose="020B0503020202020204" pitchFamily="34" charset="0"/>
                        </a:rPr>
                        <a:t> (</a:t>
                      </a:r>
                      <a:r>
                        <a:rPr lang="es-MX" sz="1600" dirty="0" err="1">
                          <a:effectLst/>
                          <a:latin typeface="Agency FB" panose="020B0503020202020204" pitchFamily="34" charset="0"/>
                        </a:rPr>
                        <a:t>Grapholita</a:t>
                      </a:r>
                      <a:r>
                        <a:rPr lang="es-MX" sz="1600" dirty="0">
                          <a:effectLst/>
                          <a:latin typeface="Agency FB" panose="020B0503020202020204" pitchFamily="34" charset="0"/>
                        </a:rPr>
                        <a:t> molesta)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 a baja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Frutos maduros, falta de poda</a:t>
                      </a:r>
                    </a:p>
                  </a:txBody>
                  <a:tcPr marL="40104" marR="40104" marT="40104" marB="40104"/>
                </a:tc>
                <a:extLst>
                  <a:ext uri="{0D108BD9-81ED-4DB2-BD59-A6C34878D82A}">
                    <a16:rowId xmlns:a16="http://schemas.microsoft.com/office/drawing/2014/main" val="2442132004"/>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Ácaro rojo europeo (</a:t>
                      </a:r>
                      <a:r>
                        <a:rPr lang="es-MX" sz="1600" dirty="0" err="1">
                          <a:effectLst/>
                          <a:latin typeface="Agency FB" panose="020B0503020202020204" pitchFamily="34" charset="0"/>
                        </a:rPr>
                        <a:t>Panonychus</a:t>
                      </a:r>
                      <a:r>
                        <a:rPr lang="es-MX" sz="1600" dirty="0">
                          <a:effectLst/>
                          <a:latin typeface="Agency FB" panose="020B0503020202020204" pitchFamily="34" charset="0"/>
                        </a:rPr>
                        <a:t> </a:t>
                      </a:r>
                      <a:r>
                        <a:rPr lang="es-MX" sz="1600" dirty="0" err="1">
                          <a:effectLst/>
                          <a:latin typeface="Agency FB" panose="020B0503020202020204" pitchFamily="34" charset="0"/>
                        </a:rPr>
                        <a:t>ulmi</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25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seco, estrés hídrico</a:t>
                      </a:r>
                    </a:p>
                  </a:txBody>
                  <a:tcPr marL="40104" marR="40104" marT="40104" marB="40104"/>
                </a:tc>
                <a:extLst>
                  <a:ext uri="{0D108BD9-81ED-4DB2-BD59-A6C34878D82A}">
                    <a16:rowId xmlns:a16="http://schemas.microsoft.com/office/drawing/2014/main" val="2826294416"/>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Araña roja (</a:t>
                      </a:r>
                      <a:r>
                        <a:rPr lang="es-MX" sz="1600" dirty="0" err="1">
                          <a:effectLst/>
                          <a:latin typeface="Agency FB" panose="020B0503020202020204" pitchFamily="34" charset="0"/>
                        </a:rPr>
                        <a:t>Tetranychus</a:t>
                      </a:r>
                      <a:r>
                        <a:rPr lang="es-MX" sz="1600" dirty="0">
                          <a:effectLst/>
                          <a:latin typeface="Agency FB" panose="020B0503020202020204" pitchFamily="34" charset="0"/>
                        </a:rPr>
                        <a:t> </a:t>
                      </a:r>
                      <a:r>
                        <a:rPr lang="es-MX" sz="1600" dirty="0" err="1">
                          <a:effectLst/>
                          <a:latin typeface="Agency FB" panose="020B0503020202020204" pitchFamily="34" charset="0"/>
                        </a:rPr>
                        <a:t>urticae</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&lt; 28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seco, estrés hídrico, baja cobertura</a:t>
                      </a:r>
                    </a:p>
                  </a:txBody>
                  <a:tcPr marL="40104" marR="40104" marT="40104" marB="40104"/>
                </a:tc>
                <a:extLst>
                  <a:ext uri="{0D108BD9-81ED-4DB2-BD59-A6C34878D82A}">
                    <a16:rowId xmlns:a16="http://schemas.microsoft.com/office/drawing/2014/main" val="2900157733"/>
                  </a:ext>
                </a:extLst>
              </a:tr>
            </a:tbl>
          </a:graphicData>
        </a:graphic>
      </p:graphicFrame>
    </p:spTree>
    <p:extLst>
      <p:ext uri="{BB962C8B-B14F-4D97-AF65-F5344CB8AC3E}">
        <p14:creationId xmlns:p14="http://schemas.microsoft.com/office/powerpoint/2010/main" val="16392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272766"/>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¿QUÉ MÁS PUEDE HACER EL SENSOR?</a:t>
            </a:r>
          </a:p>
        </p:txBody>
      </p:sp>
      <p:graphicFrame>
        <p:nvGraphicFramePr>
          <p:cNvPr id="3" name="Tabla 2">
            <a:extLst>
              <a:ext uri="{FF2B5EF4-FFF2-40B4-BE49-F238E27FC236}">
                <a16:creationId xmlns:a16="http://schemas.microsoft.com/office/drawing/2014/main" id="{1B4221B8-D222-4885-B11B-2FB0C5C273D7}"/>
              </a:ext>
            </a:extLst>
          </p:cNvPr>
          <p:cNvGraphicFramePr>
            <a:graphicFrameLocks noGrp="1"/>
          </p:cNvGraphicFramePr>
          <p:nvPr/>
        </p:nvGraphicFramePr>
        <p:xfrm>
          <a:off x="3216778" y="1765442"/>
          <a:ext cx="5758444" cy="4471704"/>
        </p:xfrm>
        <a:graphic>
          <a:graphicData uri="http://schemas.openxmlformats.org/drawingml/2006/table">
            <a:tbl>
              <a:tblPr/>
              <a:tblGrid>
                <a:gridCol w="582558">
                  <a:extLst>
                    <a:ext uri="{9D8B030D-6E8A-4147-A177-3AD203B41FA5}">
                      <a16:colId xmlns:a16="http://schemas.microsoft.com/office/drawing/2014/main" val="360237952"/>
                    </a:ext>
                  </a:extLst>
                </a:gridCol>
                <a:gridCol w="1443762">
                  <a:extLst>
                    <a:ext uri="{9D8B030D-6E8A-4147-A177-3AD203B41FA5}">
                      <a16:colId xmlns:a16="http://schemas.microsoft.com/office/drawing/2014/main" val="3050338853"/>
                    </a:ext>
                  </a:extLst>
                </a:gridCol>
                <a:gridCol w="796957">
                  <a:extLst>
                    <a:ext uri="{9D8B030D-6E8A-4147-A177-3AD203B41FA5}">
                      <a16:colId xmlns:a16="http://schemas.microsoft.com/office/drawing/2014/main" val="4265789723"/>
                    </a:ext>
                  </a:extLst>
                </a:gridCol>
                <a:gridCol w="769525">
                  <a:extLst>
                    <a:ext uri="{9D8B030D-6E8A-4147-A177-3AD203B41FA5}">
                      <a16:colId xmlns:a16="http://schemas.microsoft.com/office/drawing/2014/main" val="3113549174"/>
                    </a:ext>
                  </a:extLst>
                </a:gridCol>
                <a:gridCol w="747868">
                  <a:extLst>
                    <a:ext uri="{9D8B030D-6E8A-4147-A177-3AD203B41FA5}">
                      <a16:colId xmlns:a16="http://schemas.microsoft.com/office/drawing/2014/main" val="1932198371"/>
                    </a:ext>
                  </a:extLst>
                </a:gridCol>
                <a:gridCol w="1417774">
                  <a:extLst>
                    <a:ext uri="{9D8B030D-6E8A-4147-A177-3AD203B41FA5}">
                      <a16:colId xmlns:a16="http://schemas.microsoft.com/office/drawing/2014/main" val="172116095"/>
                    </a:ext>
                  </a:extLst>
                </a:gridCol>
              </a:tblGrid>
              <a:tr h="344899">
                <a:tc>
                  <a:txBody>
                    <a:bodyPr/>
                    <a:lstStyle/>
                    <a:p>
                      <a:pPr marL="0" marR="0" fontAlgn="t">
                        <a:spcBef>
                          <a:spcPts val="0"/>
                        </a:spcBef>
                        <a:spcAft>
                          <a:spcPts val="0"/>
                        </a:spcAft>
                      </a:pPr>
                      <a:r>
                        <a:rPr lang="es-MX" sz="900" b="1" dirty="0">
                          <a:effectLst/>
                          <a:latin typeface="Calibri" panose="020F0502020204030204" pitchFamily="34" charset="0"/>
                        </a:rPr>
                        <a:t>Cultivo</a:t>
                      </a:r>
                      <a:endParaRPr lang="es-MX" sz="900" dirty="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dirty="0">
                          <a:effectLst/>
                          <a:latin typeface="Calibri" panose="020F0502020204030204" pitchFamily="34" charset="0"/>
                        </a:rPr>
                        <a:t>Plaga</a:t>
                      </a:r>
                      <a:endParaRPr lang="es-MX" sz="900" dirty="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Humedad del Suelo</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Humedad Relativa</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Temperatura (°C)</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Otras Variables Clave</a:t>
                      </a:r>
                      <a:endParaRPr lang="es-MX" sz="900">
                        <a:effectLst/>
                        <a:latin typeface="Calibri" panose="020F0502020204030204" pitchFamily="34" charset="0"/>
                      </a:endParaRPr>
                    </a:p>
                  </a:txBody>
                  <a:tcPr marL="40104" marR="40104" marT="40104" marB="40104">
                    <a:lnL>
                      <a:noFill/>
                    </a:lnL>
                    <a:lnR>
                      <a:noFill/>
                    </a:lnR>
                    <a:lnT>
                      <a:noFill/>
                    </a:lnT>
                    <a:lnB>
                      <a:noFill/>
                    </a:lnB>
                  </a:tcPr>
                </a:tc>
                <a:extLst>
                  <a:ext uri="{0D108BD9-81ED-4DB2-BD59-A6C34878D82A}">
                    <a16:rowId xmlns:a16="http://schemas.microsoft.com/office/drawing/2014/main" val="2416577630"/>
                  </a:ext>
                </a:extLst>
              </a:tr>
              <a:tr h="344899">
                <a:tc>
                  <a:txBody>
                    <a:bodyPr/>
                    <a:lstStyle/>
                    <a:p>
                      <a:pPr marL="0" marR="0" fontAlgn="t">
                        <a:spcBef>
                          <a:spcPts val="0"/>
                        </a:spcBef>
                        <a:spcAft>
                          <a:spcPts val="0"/>
                        </a:spcAft>
                      </a:pPr>
                      <a:r>
                        <a:rPr lang="es-MX" sz="900" b="1">
                          <a:effectLst/>
                          <a:latin typeface="Calibri" panose="020F0502020204030204" pitchFamily="34" charset="0"/>
                        </a:rPr>
                        <a:t>Durazno</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Polilla oriental (</a:t>
                      </a:r>
                      <a:r>
                        <a:rPr lang="es-MX" sz="900" dirty="0" err="1">
                          <a:effectLst/>
                          <a:latin typeface="Calibri" panose="020F0502020204030204" pitchFamily="34" charset="0"/>
                        </a:rPr>
                        <a:t>Grapholita</a:t>
                      </a:r>
                      <a:r>
                        <a:rPr lang="es-MX" sz="900" dirty="0">
                          <a:effectLst/>
                          <a:latin typeface="Calibri" panose="020F0502020204030204" pitchFamily="34" charset="0"/>
                        </a:rPr>
                        <a:t> molesta)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 a baja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 densidad de frutos, poca ventilación</a:t>
                      </a:r>
                    </a:p>
                  </a:txBody>
                  <a:tcPr marL="40104" marR="40104" marT="40104" marB="40104">
                    <a:lnL>
                      <a:noFill/>
                    </a:lnL>
                    <a:lnR>
                      <a:noFill/>
                    </a:lnR>
                    <a:lnT>
                      <a:noFill/>
                    </a:lnT>
                    <a:lnB>
                      <a:noFill/>
                    </a:lnB>
                  </a:tcPr>
                </a:tc>
                <a:extLst>
                  <a:ext uri="{0D108BD9-81ED-4DB2-BD59-A6C34878D82A}">
                    <a16:rowId xmlns:a16="http://schemas.microsoft.com/office/drawing/2014/main" val="342510481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Pulgón verde (</a:t>
                      </a:r>
                      <a:r>
                        <a:rPr lang="es-MX" sz="900" dirty="0" err="1">
                          <a:effectLst/>
                          <a:latin typeface="Calibri" panose="020F0502020204030204" pitchFamily="34" charset="0"/>
                        </a:rPr>
                        <a:t>Myzus</a:t>
                      </a:r>
                      <a:r>
                        <a:rPr lang="es-MX" sz="900" dirty="0">
                          <a:effectLst/>
                          <a:latin typeface="Calibri" panose="020F0502020204030204" pitchFamily="34" charset="0"/>
                        </a:rPr>
                        <a:t> </a:t>
                      </a:r>
                      <a:r>
                        <a:rPr lang="es-MX" sz="900" dirty="0" err="1">
                          <a:effectLst/>
                          <a:latin typeface="Calibri" panose="020F0502020204030204" pitchFamily="34" charset="0"/>
                        </a:rPr>
                        <a:t>persicae</a:t>
                      </a:r>
                      <a:r>
                        <a:rPr lang="es-MX" sz="900" dirty="0">
                          <a:effectLst/>
                          <a:latin typeface="Calibri" panose="020F0502020204030204" pitchFamily="34" charset="0"/>
                        </a:rPr>
                        <a:t>)</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65 %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18–28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Brotes tiernos, exceso de nitrógeno</a:t>
                      </a:r>
                    </a:p>
                  </a:txBody>
                  <a:tcPr marL="40104" marR="40104" marT="40104" marB="40104">
                    <a:lnL>
                      <a:noFill/>
                    </a:lnL>
                    <a:lnR>
                      <a:noFill/>
                    </a:lnR>
                    <a:lnT>
                      <a:noFill/>
                    </a:lnT>
                    <a:lnB>
                      <a:noFill/>
                    </a:lnB>
                  </a:tcPr>
                </a:tc>
                <a:extLst>
                  <a:ext uri="{0D108BD9-81ED-4DB2-BD59-A6C34878D82A}">
                    <a16:rowId xmlns:a16="http://schemas.microsoft.com/office/drawing/2014/main" val="3302170328"/>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Araña roja (Tetranychus urticae)</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Baja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&lt; 50 %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28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Clima seco, estrés hídrico</a:t>
                      </a:r>
                    </a:p>
                  </a:txBody>
                  <a:tcPr marL="40104" marR="40104" marT="40104" marB="40104">
                    <a:lnL>
                      <a:noFill/>
                    </a:lnL>
                    <a:lnR>
                      <a:noFill/>
                    </a:lnR>
                    <a:lnT>
                      <a:noFill/>
                    </a:lnT>
                    <a:lnB>
                      <a:noFill/>
                    </a:lnB>
                  </a:tcPr>
                </a:tc>
                <a:extLst>
                  <a:ext uri="{0D108BD9-81ED-4DB2-BD59-A6C34878D82A}">
                    <a16:rowId xmlns:a16="http://schemas.microsoft.com/office/drawing/2014/main" val="59300701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Trips (Frankliniella occidentalis)</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22–30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Malezas cercanas, floración activa</a:t>
                      </a:r>
                    </a:p>
                  </a:txBody>
                  <a:tcPr marL="40104" marR="40104" marT="40104" marB="40104">
                    <a:lnL>
                      <a:noFill/>
                    </a:lnL>
                    <a:lnR>
                      <a:noFill/>
                    </a:lnR>
                    <a:lnT>
                      <a:noFill/>
                    </a:lnT>
                    <a:lnB>
                      <a:noFill/>
                    </a:lnB>
                  </a:tcPr>
                </a:tc>
                <a:extLst>
                  <a:ext uri="{0D108BD9-81ED-4DB2-BD59-A6C34878D82A}">
                    <a16:rowId xmlns:a16="http://schemas.microsoft.com/office/drawing/2014/main" val="972063687"/>
                  </a:ext>
                </a:extLst>
              </a:tr>
              <a:tr h="344899">
                <a:tc>
                  <a:txBody>
                    <a:bodyPr/>
                    <a:lstStyle/>
                    <a:p>
                      <a:pPr marL="0" marR="0" fontAlgn="t">
                        <a:spcBef>
                          <a:spcPts val="0"/>
                        </a:spcBef>
                        <a:spcAft>
                          <a:spcPts val="0"/>
                        </a:spcAft>
                      </a:pPr>
                      <a:r>
                        <a:rPr lang="es-MX" sz="900" b="1">
                          <a:effectLst/>
                          <a:latin typeface="Calibri" panose="020F0502020204030204" pitchFamily="34" charset="0"/>
                        </a:rPr>
                        <a:t>Chile verde</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Mosca blanca (Bemisia tabaci)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 a 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Clima cálido, monocultivo prolongado</a:t>
                      </a:r>
                    </a:p>
                  </a:txBody>
                  <a:tcPr marL="40104" marR="40104" marT="40104" marB="40104">
                    <a:lnL>
                      <a:noFill/>
                    </a:lnL>
                    <a:lnR>
                      <a:noFill/>
                    </a:lnR>
                    <a:lnT>
                      <a:noFill/>
                    </a:lnT>
                    <a:lnB>
                      <a:noFill/>
                    </a:lnB>
                  </a:tcPr>
                </a:tc>
                <a:extLst>
                  <a:ext uri="{0D108BD9-81ED-4DB2-BD59-A6C34878D82A}">
                    <a16:rowId xmlns:a16="http://schemas.microsoft.com/office/drawing/2014/main" val="336824182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Pulgón del chile (Aphis gossypii)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&gt; 65 %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Brotes tiernos, exceso de fertilización</a:t>
                      </a:r>
                    </a:p>
                  </a:txBody>
                  <a:tcPr marL="40104" marR="40104" marT="40104" marB="40104">
                    <a:lnL>
                      <a:noFill/>
                    </a:lnL>
                    <a:lnR>
                      <a:noFill/>
                    </a:lnR>
                    <a:lnT>
                      <a:noFill/>
                    </a:lnT>
                    <a:lnB>
                      <a:noFill/>
                    </a:lnB>
                  </a:tcPr>
                </a:tc>
                <a:extLst>
                  <a:ext uri="{0D108BD9-81ED-4DB2-BD59-A6C34878D82A}">
                    <a16:rowId xmlns:a16="http://schemas.microsoft.com/office/drawing/2014/main" val="3461600427"/>
                  </a:ext>
                </a:extLst>
              </a:tr>
              <a:tr h="212554">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Trips del chile (Thrips palmi)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22–30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Floración, malezas cercanas</a:t>
                      </a:r>
                    </a:p>
                  </a:txBody>
                  <a:tcPr marL="40104" marR="40104" marT="40104" marB="40104">
                    <a:lnL>
                      <a:noFill/>
                    </a:lnL>
                    <a:lnR>
                      <a:noFill/>
                    </a:lnR>
                    <a:lnT>
                      <a:noFill/>
                    </a:lnT>
                    <a:lnB>
                      <a:noFill/>
                    </a:lnB>
                  </a:tcPr>
                </a:tc>
                <a:extLst>
                  <a:ext uri="{0D108BD9-81ED-4DB2-BD59-A6C34878D82A}">
                    <a16:rowId xmlns:a16="http://schemas.microsoft.com/office/drawing/2014/main" val="3071836746"/>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cogollero (Spodoptera frugiperda)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Variable</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50–80 %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20–32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 densidad de plantas, humedad nocturna</a:t>
                      </a:r>
                    </a:p>
                  </a:txBody>
                  <a:tcPr marL="40104" marR="40104" marT="40104" marB="40104">
                    <a:lnL>
                      <a:noFill/>
                    </a:lnL>
                    <a:lnR>
                      <a:noFill/>
                    </a:lnR>
                    <a:lnT>
                      <a:noFill/>
                    </a:lnT>
                    <a:lnB>
                      <a:noFill/>
                    </a:lnB>
                  </a:tcPr>
                </a:tc>
                <a:extLst>
                  <a:ext uri="{0D108BD9-81ED-4DB2-BD59-A6C34878D82A}">
                    <a16:rowId xmlns:a16="http://schemas.microsoft.com/office/drawing/2014/main" val="1177592974"/>
                  </a:ext>
                </a:extLst>
              </a:tr>
              <a:tr h="344899">
                <a:tc>
                  <a:txBody>
                    <a:bodyPr/>
                    <a:lstStyle/>
                    <a:p>
                      <a:pPr marL="0" marR="0" fontAlgn="t">
                        <a:spcBef>
                          <a:spcPts val="0"/>
                        </a:spcBef>
                        <a:spcAft>
                          <a:spcPts val="0"/>
                        </a:spcAft>
                      </a:pPr>
                      <a:r>
                        <a:rPr lang="es-MX" sz="900" b="1">
                          <a:effectLst/>
                          <a:latin typeface="Calibri" panose="020F0502020204030204" pitchFamily="34" charset="0"/>
                        </a:rPr>
                        <a:t>Algodón</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rosado (Pectinophora gossypiella)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Baja a 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Fructificación activa, poca rotación de cultivos</a:t>
                      </a:r>
                    </a:p>
                  </a:txBody>
                  <a:tcPr marL="40104" marR="40104" marT="40104" marB="40104">
                    <a:lnL>
                      <a:noFill/>
                    </a:lnL>
                    <a:lnR>
                      <a:noFill/>
                    </a:lnR>
                    <a:lnT>
                      <a:noFill/>
                    </a:lnT>
                    <a:lnB>
                      <a:noFill/>
                    </a:lnB>
                  </a:tcPr>
                </a:tc>
                <a:extLst>
                  <a:ext uri="{0D108BD9-81ED-4DB2-BD59-A6C34878D82A}">
                    <a16:rowId xmlns:a16="http://schemas.microsoft.com/office/drawing/2014/main" val="608781626"/>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Mosquita blanca (Bemisia tabaci)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Clima cálido, alta densidad foliar</a:t>
                      </a:r>
                    </a:p>
                  </a:txBody>
                  <a:tcPr marL="40104" marR="40104" marT="40104" marB="40104">
                    <a:lnL>
                      <a:noFill/>
                    </a:lnL>
                    <a:lnR>
                      <a:noFill/>
                    </a:lnR>
                    <a:lnT>
                      <a:noFill/>
                    </a:lnT>
                    <a:lnB>
                      <a:noFill/>
                    </a:lnB>
                  </a:tcPr>
                </a:tc>
                <a:extLst>
                  <a:ext uri="{0D108BD9-81ED-4DB2-BD59-A6C34878D82A}">
                    <a16:rowId xmlns:a16="http://schemas.microsoft.com/office/drawing/2014/main" val="2477373002"/>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Picudo del algodonero (Anthonomus grandis)</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Presencia de botones florales, poca vigilancia</a:t>
                      </a:r>
                    </a:p>
                  </a:txBody>
                  <a:tcPr marL="40104" marR="40104" marT="40104" marB="40104">
                    <a:lnL>
                      <a:noFill/>
                    </a:lnL>
                    <a:lnR>
                      <a:noFill/>
                    </a:lnR>
                    <a:lnT>
                      <a:noFill/>
                    </a:lnT>
                    <a:lnB>
                      <a:noFill/>
                    </a:lnB>
                  </a:tcPr>
                </a:tc>
                <a:extLst>
                  <a:ext uri="{0D108BD9-81ED-4DB2-BD59-A6C34878D82A}">
                    <a16:rowId xmlns:a16="http://schemas.microsoft.com/office/drawing/2014/main" val="1924897165"/>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bellotero (Helicoverpa zea)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50–80 %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22–32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Alta humedad nocturna, floración activa</a:t>
                      </a:r>
                    </a:p>
                  </a:txBody>
                  <a:tcPr marL="40104" marR="40104" marT="40104" marB="40104">
                    <a:lnL>
                      <a:noFill/>
                    </a:lnL>
                    <a:lnR>
                      <a:noFill/>
                    </a:lnR>
                    <a:lnT>
                      <a:noFill/>
                    </a:lnT>
                    <a:lnB>
                      <a:noFill/>
                    </a:lnB>
                  </a:tcPr>
                </a:tc>
                <a:extLst>
                  <a:ext uri="{0D108BD9-81ED-4DB2-BD59-A6C34878D82A}">
                    <a16:rowId xmlns:a16="http://schemas.microsoft.com/office/drawing/2014/main" val="3049653196"/>
                  </a:ext>
                </a:extLst>
              </a:tr>
            </a:tbl>
          </a:graphicData>
        </a:graphic>
      </p:graphicFrame>
      <p:graphicFrame>
        <p:nvGraphicFramePr>
          <p:cNvPr id="5" name="Tabla 5">
            <a:extLst>
              <a:ext uri="{FF2B5EF4-FFF2-40B4-BE49-F238E27FC236}">
                <a16:creationId xmlns:a16="http://schemas.microsoft.com/office/drawing/2014/main" id="{CD5A4DB9-DD7E-4ED7-93CD-82635CEF8222}"/>
              </a:ext>
            </a:extLst>
          </p:cNvPr>
          <p:cNvGraphicFramePr>
            <a:graphicFrameLocks noGrp="1"/>
          </p:cNvGraphicFramePr>
          <p:nvPr>
            <p:extLst>
              <p:ext uri="{D42A27DB-BD31-4B8C-83A1-F6EECF244321}">
                <p14:modId xmlns:p14="http://schemas.microsoft.com/office/powerpoint/2010/main" val="2851786901"/>
              </p:ext>
            </p:extLst>
          </p:nvPr>
        </p:nvGraphicFramePr>
        <p:xfrm>
          <a:off x="648159" y="955054"/>
          <a:ext cx="10895681" cy="521501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75491">
                  <a:extLst>
                    <a:ext uri="{9D8B030D-6E8A-4147-A177-3AD203B41FA5}">
                      <a16:colId xmlns:a16="http://schemas.microsoft.com/office/drawing/2014/main" val="355849608"/>
                    </a:ext>
                  </a:extLst>
                </a:gridCol>
                <a:gridCol w="2985571">
                  <a:extLst>
                    <a:ext uri="{9D8B030D-6E8A-4147-A177-3AD203B41FA5}">
                      <a16:colId xmlns:a16="http://schemas.microsoft.com/office/drawing/2014/main" val="2322590729"/>
                    </a:ext>
                  </a:extLst>
                </a:gridCol>
                <a:gridCol w="1388126">
                  <a:extLst>
                    <a:ext uri="{9D8B030D-6E8A-4147-A177-3AD203B41FA5}">
                      <a16:colId xmlns:a16="http://schemas.microsoft.com/office/drawing/2014/main" val="4283890191"/>
                    </a:ext>
                  </a:extLst>
                </a:gridCol>
                <a:gridCol w="1311007">
                  <a:extLst>
                    <a:ext uri="{9D8B030D-6E8A-4147-A177-3AD203B41FA5}">
                      <a16:colId xmlns:a16="http://schemas.microsoft.com/office/drawing/2014/main" val="333982542"/>
                    </a:ext>
                  </a:extLst>
                </a:gridCol>
                <a:gridCol w="1333041">
                  <a:extLst>
                    <a:ext uri="{9D8B030D-6E8A-4147-A177-3AD203B41FA5}">
                      <a16:colId xmlns:a16="http://schemas.microsoft.com/office/drawing/2014/main" val="4146682526"/>
                    </a:ext>
                  </a:extLst>
                </a:gridCol>
                <a:gridCol w="3002445">
                  <a:extLst>
                    <a:ext uri="{9D8B030D-6E8A-4147-A177-3AD203B41FA5}">
                      <a16:colId xmlns:a16="http://schemas.microsoft.com/office/drawing/2014/main" val="1020042537"/>
                    </a:ext>
                  </a:extLst>
                </a:gridCol>
              </a:tblGrid>
              <a:tr h="370840">
                <a:tc>
                  <a:txBody>
                    <a:bodyPr/>
                    <a:lstStyle/>
                    <a:p>
                      <a:pPr marL="0" marR="0" fontAlgn="t">
                        <a:spcBef>
                          <a:spcPts val="0"/>
                        </a:spcBef>
                        <a:spcAft>
                          <a:spcPts val="0"/>
                        </a:spcAft>
                      </a:pPr>
                      <a:r>
                        <a:rPr lang="es-MX" sz="1600" b="1" dirty="0">
                          <a:effectLst/>
                          <a:latin typeface="Agency FB" panose="020B0503020202020204" pitchFamily="34" charset="0"/>
                        </a:rPr>
                        <a:t>Cultivo</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dirty="0">
                          <a:effectLst/>
                          <a:latin typeface="Agency FB" panose="020B0503020202020204" pitchFamily="34" charset="0"/>
                        </a:rPr>
                        <a:t>Plaga</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del Suelo</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Relativa</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Temperatura (°C)</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Otras Variables Clave</a:t>
                      </a:r>
                      <a:endParaRPr lang="es-MX" sz="1600">
                        <a:effectLst/>
                        <a:latin typeface="Agency FB" panose="020B0503020202020204" pitchFamily="34" charset="0"/>
                      </a:endParaRPr>
                    </a:p>
                  </a:txBody>
                  <a:tcPr marL="40104" marR="40104" marT="40104" marB="40104"/>
                </a:tc>
                <a:extLst>
                  <a:ext uri="{0D108BD9-81ED-4DB2-BD59-A6C34878D82A}">
                    <a16:rowId xmlns:a16="http://schemas.microsoft.com/office/drawing/2014/main" val="795823661"/>
                  </a:ext>
                </a:extLst>
              </a:tr>
              <a:tr h="370840">
                <a:tc rowSpan="4">
                  <a:txBody>
                    <a:bodyPr/>
                    <a:lstStyle/>
                    <a:p>
                      <a:pPr marL="0" marR="0" fontAlgn="t">
                        <a:spcBef>
                          <a:spcPts val="0"/>
                        </a:spcBef>
                        <a:spcAft>
                          <a:spcPts val="0"/>
                        </a:spcAft>
                      </a:pPr>
                      <a:r>
                        <a:rPr lang="es-MX" sz="1600" b="1" dirty="0">
                          <a:effectLst/>
                          <a:latin typeface="Agency FB" panose="020B0503020202020204" pitchFamily="34" charset="0"/>
                        </a:rPr>
                        <a:t>Durazno</a:t>
                      </a:r>
                    </a:p>
                  </a:txBody>
                  <a:tcPr marL="40104" marR="40104" marT="40104" marB="40104" anchor="ctr"/>
                </a:tc>
                <a:tc>
                  <a:txBody>
                    <a:bodyPr/>
                    <a:lstStyle/>
                    <a:p>
                      <a:pPr marL="0" marR="0" fontAlgn="t">
                        <a:spcBef>
                          <a:spcPts val="0"/>
                        </a:spcBef>
                        <a:spcAft>
                          <a:spcPts val="0"/>
                        </a:spcAft>
                      </a:pPr>
                      <a:r>
                        <a:rPr lang="es-MX" sz="1600" dirty="0">
                          <a:effectLst/>
                          <a:latin typeface="Agency FB" panose="020B0503020202020204" pitchFamily="34" charset="0"/>
                        </a:rPr>
                        <a:t>Polilla oriental (</a:t>
                      </a:r>
                      <a:r>
                        <a:rPr lang="es-MX" sz="1600" dirty="0" err="1">
                          <a:effectLst/>
                          <a:latin typeface="Agency FB" panose="020B0503020202020204" pitchFamily="34" charset="0"/>
                        </a:rPr>
                        <a:t>Grapholita</a:t>
                      </a:r>
                      <a:r>
                        <a:rPr lang="es-MX" sz="1600" dirty="0">
                          <a:effectLst/>
                          <a:latin typeface="Agency FB" panose="020B0503020202020204" pitchFamily="34" charset="0"/>
                        </a:rPr>
                        <a:t> molesta)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 a baja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 densidad de frutos, poca ventilación</a:t>
                      </a:r>
                    </a:p>
                  </a:txBody>
                  <a:tcPr marL="40104" marR="40104" marT="40104" marB="40104"/>
                </a:tc>
                <a:extLst>
                  <a:ext uri="{0D108BD9-81ED-4DB2-BD59-A6C34878D82A}">
                    <a16:rowId xmlns:a16="http://schemas.microsoft.com/office/drawing/2014/main" val="3168385476"/>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Pulgón verde (</a:t>
                      </a:r>
                      <a:r>
                        <a:rPr lang="es-MX" sz="1600" dirty="0" err="1">
                          <a:effectLst/>
                          <a:latin typeface="Agency FB" panose="020B0503020202020204" pitchFamily="34" charset="0"/>
                        </a:rPr>
                        <a:t>Myzus</a:t>
                      </a:r>
                      <a:r>
                        <a:rPr lang="es-MX" sz="1600" dirty="0">
                          <a:effectLst/>
                          <a:latin typeface="Agency FB" panose="020B0503020202020204" pitchFamily="34" charset="0"/>
                        </a:rPr>
                        <a:t> </a:t>
                      </a:r>
                      <a:r>
                        <a:rPr lang="es-MX" sz="1600" dirty="0" err="1">
                          <a:effectLst/>
                          <a:latin typeface="Agency FB" panose="020B0503020202020204" pitchFamily="34" charset="0"/>
                        </a:rPr>
                        <a:t>persicae</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18–28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Brotes tiernos, exceso de nitrógeno</a:t>
                      </a:r>
                    </a:p>
                  </a:txBody>
                  <a:tcPr marL="40104" marR="40104" marT="40104" marB="40104"/>
                </a:tc>
                <a:extLst>
                  <a:ext uri="{0D108BD9-81ED-4DB2-BD59-A6C34878D82A}">
                    <a16:rowId xmlns:a16="http://schemas.microsoft.com/office/drawing/2014/main" val="2674753033"/>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Araña roja (Tetranychus urticae)</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&lt; 50 %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28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Clima seco, estrés hídrico</a:t>
                      </a:r>
                    </a:p>
                  </a:txBody>
                  <a:tcPr marL="40104" marR="40104" marT="40104" marB="40104"/>
                </a:tc>
                <a:extLst>
                  <a:ext uri="{0D108BD9-81ED-4DB2-BD59-A6C34878D82A}">
                    <a16:rowId xmlns:a16="http://schemas.microsoft.com/office/drawing/2014/main" val="22769041"/>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Trips (Frankliniella occidentalis)</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22–30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Malezas cercanas, floración activa</a:t>
                      </a:r>
                    </a:p>
                  </a:txBody>
                  <a:tcPr marL="40104" marR="40104" marT="40104" marB="40104"/>
                </a:tc>
                <a:extLst>
                  <a:ext uri="{0D108BD9-81ED-4DB2-BD59-A6C34878D82A}">
                    <a16:rowId xmlns:a16="http://schemas.microsoft.com/office/drawing/2014/main" val="2553469691"/>
                  </a:ext>
                </a:extLst>
              </a:tr>
              <a:tr h="370840">
                <a:tc rowSpan="4">
                  <a:txBody>
                    <a:bodyPr/>
                    <a:lstStyle/>
                    <a:p>
                      <a:pPr marL="0" marR="0" fontAlgn="t">
                        <a:spcBef>
                          <a:spcPts val="0"/>
                        </a:spcBef>
                        <a:spcAft>
                          <a:spcPts val="0"/>
                        </a:spcAft>
                      </a:pPr>
                      <a:r>
                        <a:rPr lang="es-MX" sz="1600" b="1" dirty="0">
                          <a:effectLst/>
                          <a:latin typeface="Agency FB" panose="020B0503020202020204" pitchFamily="34" charset="0"/>
                        </a:rPr>
                        <a:t>Chile verde</a:t>
                      </a:r>
                    </a:p>
                  </a:txBody>
                  <a:tcPr marL="40104" marR="40104" marT="40104" marB="40104" anchor="ctr"/>
                </a:tc>
                <a:tc>
                  <a:txBody>
                    <a:bodyPr/>
                    <a:lstStyle/>
                    <a:p>
                      <a:pPr marL="0" marR="0" fontAlgn="t">
                        <a:spcBef>
                          <a:spcPts val="0"/>
                        </a:spcBef>
                        <a:spcAft>
                          <a:spcPts val="0"/>
                        </a:spcAft>
                      </a:pPr>
                      <a:r>
                        <a:rPr lang="es-MX" sz="1600">
                          <a:effectLst/>
                          <a:latin typeface="Agency FB" panose="020B0503020202020204" pitchFamily="34" charset="0"/>
                        </a:rPr>
                        <a:t>Mosca blanca (Bemisia tabaci)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 a 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Clima cálido, monocultivo prolongado</a:t>
                      </a:r>
                    </a:p>
                  </a:txBody>
                  <a:tcPr marL="40104" marR="40104" marT="40104" marB="40104"/>
                </a:tc>
                <a:extLst>
                  <a:ext uri="{0D108BD9-81ED-4DB2-BD59-A6C34878D82A}">
                    <a16:rowId xmlns:a16="http://schemas.microsoft.com/office/drawing/2014/main" val="1643402175"/>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Pulgón del chile (Aphis gossypii)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Brotes tiernos, exceso de fertilización</a:t>
                      </a:r>
                    </a:p>
                  </a:txBody>
                  <a:tcPr marL="40104" marR="40104" marT="40104" marB="40104"/>
                </a:tc>
                <a:extLst>
                  <a:ext uri="{0D108BD9-81ED-4DB2-BD59-A6C34878D82A}">
                    <a16:rowId xmlns:a16="http://schemas.microsoft.com/office/drawing/2014/main" val="2442132004"/>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Trips del chile (Thrips palmi)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Floración, malezas cercanas</a:t>
                      </a:r>
                    </a:p>
                  </a:txBody>
                  <a:tcPr marL="40104" marR="40104" marT="40104" marB="40104"/>
                </a:tc>
                <a:extLst>
                  <a:ext uri="{0D108BD9-81ED-4DB2-BD59-A6C34878D82A}">
                    <a16:rowId xmlns:a16="http://schemas.microsoft.com/office/drawing/2014/main" val="2826294416"/>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cogollero (Spodoptera frugiperda)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Variable</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50–80 %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20–32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 densidad de plantas, humedad nocturna</a:t>
                      </a:r>
                    </a:p>
                  </a:txBody>
                  <a:tcPr marL="40104" marR="40104" marT="40104" marB="40104"/>
                </a:tc>
                <a:extLst>
                  <a:ext uri="{0D108BD9-81ED-4DB2-BD59-A6C34878D82A}">
                    <a16:rowId xmlns:a16="http://schemas.microsoft.com/office/drawing/2014/main" val="2900157733"/>
                  </a:ext>
                </a:extLst>
              </a:tr>
              <a:tr h="370840">
                <a:tc rowSpan="4">
                  <a:txBody>
                    <a:bodyPr/>
                    <a:lstStyle/>
                    <a:p>
                      <a:pPr marL="0" marR="0" fontAlgn="t">
                        <a:spcBef>
                          <a:spcPts val="0"/>
                        </a:spcBef>
                        <a:spcAft>
                          <a:spcPts val="0"/>
                        </a:spcAft>
                      </a:pPr>
                      <a:r>
                        <a:rPr lang="es-MX" sz="1600" b="1" dirty="0">
                          <a:effectLst/>
                          <a:latin typeface="Agency FB" panose="020B0503020202020204" pitchFamily="34" charset="0"/>
                        </a:rPr>
                        <a:t>Algodón</a:t>
                      </a:r>
                    </a:p>
                  </a:txBody>
                  <a:tcPr marL="40104" marR="40104" marT="40104" marB="40104" anchor="ctr"/>
                </a:tc>
                <a:tc>
                  <a:txBody>
                    <a:bodyPr/>
                    <a:lstStyle/>
                    <a:p>
                      <a:pPr marL="0" marR="0" fontAlgn="t">
                        <a:spcBef>
                          <a:spcPts val="0"/>
                        </a:spcBef>
                        <a:spcAft>
                          <a:spcPts val="0"/>
                        </a:spcAft>
                      </a:pPr>
                      <a:r>
                        <a:rPr lang="es-MX" sz="1600">
                          <a:effectLst/>
                          <a:latin typeface="Agency FB" panose="020B0503020202020204" pitchFamily="34" charset="0"/>
                        </a:rPr>
                        <a:t>Gusano rosado (Pectinophora gossypiella)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Baja a 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Fructificación activa, poca rotación de cultivos</a:t>
                      </a:r>
                    </a:p>
                  </a:txBody>
                  <a:tcPr marL="40104" marR="40104" marT="40104" marB="40104"/>
                </a:tc>
                <a:extLst>
                  <a:ext uri="{0D108BD9-81ED-4DB2-BD59-A6C34878D82A}">
                    <a16:rowId xmlns:a16="http://schemas.microsoft.com/office/drawing/2014/main" val="2205238332"/>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Mosquita blanca (Bemisia tabaci)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cálido, alta densidad foliar</a:t>
                      </a:r>
                    </a:p>
                  </a:txBody>
                  <a:tcPr marL="40104" marR="40104" marT="40104" marB="40104"/>
                </a:tc>
                <a:extLst>
                  <a:ext uri="{0D108BD9-81ED-4DB2-BD59-A6C34878D82A}">
                    <a16:rowId xmlns:a16="http://schemas.microsoft.com/office/drawing/2014/main" val="3358056555"/>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Picudo del algodonero (Anthonomus grandis)</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Presencia de botones florales, poca vigilancia</a:t>
                      </a:r>
                    </a:p>
                  </a:txBody>
                  <a:tcPr marL="40104" marR="40104" marT="40104" marB="40104"/>
                </a:tc>
                <a:extLst>
                  <a:ext uri="{0D108BD9-81ED-4DB2-BD59-A6C34878D82A}">
                    <a16:rowId xmlns:a16="http://schemas.microsoft.com/office/drawing/2014/main" val="2714799067"/>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bellotero (Helicoverpa zea)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50–80 %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22–32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 humedad nocturna, floración activa</a:t>
                      </a:r>
                    </a:p>
                  </a:txBody>
                  <a:tcPr marL="40104" marR="40104" marT="40104" marB="40104"/>
                </a:tc>
                <a:extLst>
                  <a:ext uri="{0D108BD9-81ED-4DB2-BD59-A6C34878D82A}">
                    <a16:rowId xmlns:a16="http://schemas.microsoft.com/office/drawing/2014/main" val="444544300"/>
                  </a:ext>
                </a:extLst>
              </a:tr>
            </a:tbl>
          </a:graphicData>
        </a:graphic>
      </p:graphicFrame>
    </p:spTree>
    <p:extLst>
      <p:ext uri="{BB962C8B-B14F-4D97-AF65-F5344CB8AC3E}">
        <p14:creationId xmlns:p14="http://schemas.microsoft.com/office/powerpoint/2010/main" val="1227490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a:blip r:embed="rId3"/>
          <a:stretch>
            <a:fillRect/>
          </a:stretch>
        </p:blipFill>
        <p:spPr>
          <a:xfrm>
            <a:off x="0" y="0"/>
            <a:ext cx="12192000" cy="6858000"/>
          </a:xfrm>
          <a:prstGeom prst="rect">
            <a:avLst/>
          </a:prstGeom>
        </p:spPr>
      </p:pic>
      <p:grpSp>
        <p:nvGrpSpPr>
          <p:cNvPr id="62" name="Grupo 61">
            <a:extLst>
              <a:ext uri="{FF2B5EF4-FFF2-40B4-BE49-F238E27FC236}">
                <a16:creationId xmlns:a16="http://schemas.microsoft.com/office/drawing/2014/main" id="{053105EA-DBA1-C51C-4EC7-928AF175E61A}"/>
              </a:ext>
            </a:extLst>
          </p:cNvPr>
          <p:cNvGrpSpPr/>
          <p:nvPr/>
        </p:nvGrpSpPr>
        <p:grpSpPr>
          <a:xfrm>
            <a:off x="609600" y="2286000"/>
            <a:ext cx="7869168" cy="2733130"/>
            <a:chOff x="609600" y="2286000"/>
            <a:chExt cx="7869168" cy="2733130"/>
          </a:xfrm>
        </p:grpSpPr>
        <p:sp>
          <p:nvSpPr>
            <p:cNvPr id="8" name="Rectángulo: esquinas redondeadas 7">
              <a:extLst>
                <a:ext uri="{FF2B5EF4-FFF2-40B4-BE49-F238E27FC236}">
                  <a16:creationId xmlns:a16="http://schemas.microsoft.com/office/drawing/2014/main" id="{7277BE28-459C-7F59-99CC-88ACBB9FB3B5}"/>
                </a:ext>
              </a:extLst>
            </p:cNvPr>
            <p:cNvSpPr/>
            <p:nvPr/>
          </p:nvSpPr>
          <p:spPr>
            <a:xfrm>
              <a:off x="609600" y="2286000"/>
              <a:ext cx="6727371" cy="1665514"/>
            </a:xfrm>
            <a:prstGeom prst="roundRect">
              <a:avLst>
                <a:gd name="adj" fmla="val 10503"/>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728FE01-7463-1B63-D300-071EF9C67AEE}"/>
                </a:ext>
              </a:extLst>
            </p:cNvPr>
            <p:cNvSpPr txBox="1"/>
            <p:nvPr/>
          </p:nvSpPr>
          <p:spPr>
            <a:xfrm>
              <a:off x="978609" y="2306631"/>
              <a:ext cx="6090931" cy="1754326"/>
            </a:xfrm>
            <a:prstGeom prst="rect">
              <a:avLst/>
            </a:prstGeom>
            <a:noFill/>
            <a:effectLst>
              <a:glow rad="127000">
                <a:schemeClr val="tx1"/>
              </a:glow>
              <a:outerShdw blurRad="50800" dist="38100" dir="2700000" algn="tl" rotWithShape="0">
                <a:prstClr val="black">
                  <a:alpha val="40000"/>
                </a:prstClr>
              </a:outerShdw>
            </a:effectLst>
          </p:spPr>
          <p:txBody>
            <a:bodyPr wrap="square" rtlCol="0">
              <a:spAutoFit/>
            </a:bodyPr>
            <a:lstStyle/>
            <a:p>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Automatización</a:t>
              </a:r>
              <a:b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br>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t>
              </a:r>
              <a:r>
                <a:rPr lang="es-MX" sz="4000" b="1" dirty="0">
                  <a:solidFill>
                    <a:schemeClr val="bg1"/>
                  </a:solidFill>
                  <a:effectLst>
                    <a:outerShdw blurRad="38100" dist="38100" dir="2700000" algn="tl">
                      <a:srgbClr val="000000">
                        <a:alpha val="43137"/>
                      </a:srgbClr>
                    </a:outerShdw>
                  </a:effectLst>
                  <a:latin typeface="Agency FB" panose="020B0503020202020204" pitchFamily="34" charset="0"/>
                </a:rPr>
                <a:t>Eficiencia del Riego?</a:t>
              </a:r>
              <a:endParaRPr lang="es-MX" sz="5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cxnSp>
          <p:nvCxnSpPr>
            <p:cNvPr id="55" name="Conector recto 54">
              <a:extLst>
                <a:ext uri="{FF2B5EF4-FFF2-40B4-BE49-F238E27FC236}">
                  <a16:creationId xmlns:a16="http://schemas.microsoft.com/office/drawing/2014/main" id="{D87A5E82-BD3A-A46A-75BE-204AA2969B3E}"/>
                </a:ext>
              </a:extLst>
            </p:cNvPr>
            <p:cNvCxnSpPr>
              <a:cxnSpLocks/>
            </p:cNvCxnSpPr>
            <p:nvPr/>
          </p:nvCxnSpPr>
          <p:spPr>
            <a:xfrm>
              <a:off x="3973285" y="3951514"/>
              <a:ext cx="698500" cy="10014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A5829C8A-36CB-901C-BC22-C97FBF476903}"/>
                </a:ext>
              </a:extLst>
            </p:cNvPr>
            <p:cNvCxnSpPr>
              <a:cxnSpLocks/>
            </p:cNvCxnSpPr>
            <p:nvPr/>
          </p:nvCxnSpPr>
          <p:spPr>
            <a:xfrm>
              <a:off x="4665435" y="4948464"/>
              <a:ext cx="367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Elipse 59">
              <a:extLst>
                <a:ext uri="{FF2B5EF4-FFF2-40B4-BE49-F238E27FC236}">
                  <a16:creationId xmlns:a16="http://schemas.microsoft.com/office/drawing/2014/main" id="{9E798CCD-86DA-17B3-B767-B29CFF60E5C1}"/>
                </a:ext>
              </a:extLst>
            </p:cNvPr>
            <p:cNvSpPr/>
            <p:nvPr/>
          </p:nvSpPr>
          <p:spPr>
            <a:xfrm>
              <a:off x="8337435" y="4877797"/>
              <a:ext cx="141333" cy="141333"/>
            </a:xfrm>
            <a:prstGeom prst="ellipse">
              <a:avLst/>
            </a:prstGeom>
            <a:solidFill>
              <a:srgbClr val="FFFFFF">
                <a:alpha val="69804"/>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777422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065385EC-F803-7D9A-AFB7-587D9DBC2581}"/>
              </a:ext>
            </a:extLst>
          </p:cNvPr>
          <p:cNvGraphicFramePr/>
          <p:nvPr>
            <p:extLst>
              <p:ext uri="{D42A27DB-BD31-4B8C-83A1-F6EECF244321}">
                <p14:modId xmlns:p14="http://schemas.microsoft.com/office/powerpoint/2010/main" val="1415717461"/>
              </p:ext>
            </p:extLst>
          </p:nvPr>
        </p:nvGraphicFramePr>
        <p:xfrm>
          <a:off x="2657888" y="1925048"/>
          <a:ext cx="6721244" cy="44588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4437630D-B52D-FC30-BFC0-D5D9AD8BFE42}"/>
              </a:ext>
            </a:extLst>
          </p:cNvPr>
          <p:cNvSpPr txBox="1"/>
          <p:nvPr/>
        </p:nvSpPr>
        <p:spPr>
          <a:xfrm>
            <a:off x="2735378" y="370412"/>
            <a:ext cx="6721244" cy="1261884"/>
          </a:xfrm>
          <a:prstGeom prst="rect">
            <a:avLst/>
          </a:prstGeom>
          <a:noFill/>
        </p:spPr>
        <p:txBody>
          <a:bodyPr wrap="square">
            <a:spAutoFit/>
          </a:bodyPr>
          <a:lstStyle/>
          <a:p>
            <a:pPr algn="ctr"/>
            <a:r>
              <a:rPr lang="es-MX" sz="2800" b="1" dirty="0">
                <a:latin typeface="Agency FB" panose="020B0503020202020204" pitchFamily="34" charset="0"/>
              </a:rPr>
              <a:t>Tecnología y Agricultura de Precisión</a:t>
            </a:r>
          </a:p>
          <a:p>
            <a:pPr algn="ctr"/>
            <a:r>
              <a:rPr lang="es-MX" sz="2400" dirty="0">
                <a:latin typeface="Agency FB" panose="020B0503020202020204" pitchFamily="34" charset="0"/>
              </a:rPr>
              <a:t>Agricultura inteligente basada en datos para mejorar la  sustentabilidad en el manejo de recursos naturales</a:t>
            </a:r>
          </a:p>
        </p:txBody>
      </p:sp>
    </p:spTree>
    <p:extLst>
      <p:ext uri="{BB962C8B-B14F-4D97-AF65-F5344CB8AC3E}">
        <p14:creationId xmlns:p14="http://schemas.microsoft.com/office/powerpoint/2010/main" val="3264674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48" name="Grupo 47">
            <a:extLst>
              <a:ext uri="{FF2B5EF4-FFF2-40B4-BE49-F238E27FC236}">
                <a16:creationId xmlns:a16="http://schemas.microsoft.com/office/drawing/2014/main" id="{8FCA0696-8BFB-450E-AF69-D6B206DC9631}"/>
              </a:ext>
            </a:extLst>
          </p:cNvPr>
          <p:cNvGrpSpPr/>
          <p:nvPr/>
        </p:nvGrpSpPr>
        <p:grpSpPr>
          <a:xfrm>
            <a:off x="1905802" y="1648247"/>
            <a:ext cx="5294390" cy="4887644"/>
            <a:chOff x="3860676" y="1666670"/>
            <a:chExt cx="4978524" cy="4596045"/>
          </a:xfrm>
        </p:grpSpPr>
        <p:pic>
          <p:nvPicPr>
            <p:cNvPr id="3" name="Imagen 2">
              <a:extLst>
                <a:ext uri="{FF2B5EF4-FFF2-40B4-BE49-F238E27FC236}">
                  <a16:creationId xmlns:a16="http://schemas.microsoft.com/office/drawing/2014/main" id="{DC73A440-0159-45A7-B8E6-5069313511F7}"/>
                </a:ext>
              </a:extLst>
            </p:cNvPr>
            <p:cNvPicPr>
              <a:picLocks noChangeAspect="1"/>
            </p:cNvPicPr>
            <p:nvPr/>
          </p:nvPicPr>
          <p:blipFill rotWithShape="1">
            <a:blip r:embed="rId3"/>
            <a:srcRect l="10006" t="5742" r="13862" b="12140"/>
            <a:stretch/>
          </p:blipFill>
          <p:spPr>
            <a:xfrm>
              <a:off x="3860676" y="1666670"/>
              <a:ext cx="3737499" cy="2272684"/>
            </a:xfrm>
            <a:prstGeom prst="rect">
              <a:avLst/>
            </a:prstGeom>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FB6D7600-6F9D-4503-886D-5C419FC073AB}"/>
                </a:ext>
              </a:extLst>
            </p:cNvPr>
            <p:cNvPicPr>
              <a:picLocks noChangeAspect="1"/>
            </p:cNvPicPr>
            <p:nvPr/>
          </p:nvPicPr>
          <p:blipFill>
            <a:blip r:embed="rId4"/>
            <a:stretch>
              <a:fillRect/>
            </a:stretch>
          </p:blipFill>
          <p:spPr>
            <a:xfrm>
              <a:off x="6228315" y="5171275"/>
              <a:ext cx="705760" cy="668737"/>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391F5E49-1F05-4CC2-88DC-641698211ED5}"/>
                </a:ext>
              </a:extLst>
            </p:cNvPr>
            <p:cNvPicPr>
              <a:picLocks noChangeAspect="1"/>
            </p:cNvPicPr>
            <p:nvPr/>
          </p:nvPicPr>
          <p:blipFill>
            <a:blip r:embed="rId4"/>
            <a:stretch>
              <a:fillRect/>
            </a:stretch>
          </p:blipFill>
          <p:spPr>
            <a:xfrm>
              <a:off x="4845905" y="5171275"/>
              <a:ext cx="705760" cy="668737"/>
            </a:xfrm>
            <a:prstGeom prst="rect">
              <a:avLst/>
            </a:prstGeom>
            <a:effectLst>
              <a:outerShdw blurRad="50800" dist="38100" dir="2700000" algn="tl" rotWithShape="0">
                <a:prstClr val="black">
                  <a:alpha val="40000"/>
                </a:prstClr>
              </a:outerShdw>
            </a:effectLst>
          </p:spPr>
        </p:pic>
        <p:cxnSp>
          <p:nvCxnSpPr>
            <p:cNvPr id="8" name="Conector: angular 7">
              <a:extLst>
                <a:ext uri="{FF2B5EF4-FFF2-40B4-BE49-F238E27FC236}">
                  <a16:creationId xmlns:a16="http://schemas.microsoft.com/office/drawing/2014/main" id="{4689550D-C59E-44CC-ABF0-215367588A5D}"/>
                </a:ext>
              </a:extLst>
            </p:cNvPr>
            <p:cNvCxnSpPr>
              <a:cxnSpLocks/>
            </p:cNvCxnSpPr>
            <p:nvPr/>
          </p:nvCxnSpPr>
          <p:spPr>
            <a:xfrm rot="5400000" flipH="1" flipV="1">
              <a:off x="4723216" y="4273924"/>
              <a:ext cx="1344344" cy="393206"/>
            </a:xfrm>
            <a:prstGeom prst="bentConnector3">
              <a:avLst>
                <a:gd name="adj1" fmla="val 25910"/>
              </a:avLst>
            </a:prstGeom>
          </p:spPr>
          <p:style>
            <a:lnRef idx="2">
              <a:schemeClr val="dk1"/>
            </a:lnRef>
            <a:fillRef idx="0">
              <a:schemeClr val="dk1"/>
            </a:fillRef>
            <a:effectRef idx="1">
              <a:schemeClr val="dk1"/>
            </a:effectRef>
            <a:fontRef idx="minor">
              <a:schemeClr val="tx1"/>
            </a:fontRef>
          </p:style>
        </p:cxnSp>
        <p:cxnSp>
          <p:nvCxnSpPr>
            <p:cNvPr id="22" name="Conector: angular 21">
              <a:extLst>
                <a:ext uri="{FF2B5EF4-FFF2-40B4-BE49-F238E27FC236}">
                  <a16:creationId xmlns:a16="http://schemas.microsoft.com/office/drawing/2014/main" id="{2DD9A725-9F15-4A11-AE3C-163EA091FAAA}"/>
                </a:ext>
              </a:extLst>
            </p:cNvPr>
            <p:cNvCxnSpPr>
              <a:cxnSpLocks/>
            </p:cNvCxnSpPr>
            <p:nvPr/>
          </p:nvCxnSpPr>
          <p:spPr>
            <a:xfrm rot="16200000" flipV="1">
              <a:off x="5708543" y="4273925"/>
              <a:ext cx="1344344" cy="393206"/>
            </a:xfrm>
            <a:prstGeom prst="bentConnector3">
              <a:avLst>
                <a:gd name="adj1" fmla="val 25981"/>
              </a:avLst>
            </a:prstGeom>
          </p:spPr>
          <p:style>
            <a:lnRef idx="2">
              <a:schemeClr val="dk1"/>
            </a:lnRef>
            <a:fillRef idx="0">
              <a:schemeClr val="dk1"/>
            </a:fillRef>
            <a:effectRef idx="1">
              <a:schemeClr val="dk1"/>
            </a:effectRef>
            <a:fontRef idx="minor">
              <a:schemeClr val="tx1"/>
            </a:fontRef>
          </p:style>
        </p:cxnSp>
        <p:sp>
          <p:nvSpPr>
            <p:cNvPr id="23" name="CuadroTexto 22">
              <a:extLst>
                <a:ext uri="{FF2B5EF4-FFF2-40B4-BE49-F238E27FC236}">
                  <a16:creationId xmlns:a16="http://schemas.microsoft.com/office/drawing/2014/main" id="{F7EC87E3-4BC1-4BAC-8173-ECE9DAF6C4B7}"/>
                </a:ext>
              </a:extLst>
            </p:cNvPr>
            <p:cNvSpPr txBox="1"/>
            <p:nvPr/>
          </p:nvSpPr>
          <p:spPr>
            <a:xfrm>
              <a:off x="5561565" y="5351754"/>
              <a:ext cx="666750" cy="307777"/>
            </a:xfrm>
            <a:prstGeom prst="rect">
              <a:avLst/>
            </a:prstGeom>
            <a:noFill/>
          </p:spPr>
          <p:txBody>
            <a:bodyPr wrap="square" rtlCol="0">
              <a:spAutoFit/>
            </a:bodyPr>
            <a:lstStyle/>
            <a:p>
              <a:pPr algn="ctr"/>
              <a:r>
                <a:rPr lang="es-MX" dirty="0">
                  <a:solidFill>
                    <a:srgbClr val="102023"/>
                  </a:solidFill>
                </a:rPr>
                <a:t>■ ■ ■</a:t>
              </a:r>
            </a:p>
          </p:txBody>
        </p:sp>
        <p:pic>
          <p:nvPicPr>
            <p:cNvPr id="27" name="Imagen 26">
              <a:extLst>
                <a:ext uri="{FF2B5EF4-FFF2-40B4-BE49-F238E27FC236}">
                  <a16:creationId xmlns:a16="http://schemas.microsoft.com/office/drawing/2014/main" id="{2C5A25C6-2C80-47AD-9DBC-899D7EEF92C5}"/>
                </a:ext>
              </a:extLst>
            </p:cNvPr>
            <p:cNvPicPr>
              <a:picLocks noChangeAspect="1"/>
            </p:cNvPicPr>
            <p:nvPr/>
          </p:nvPicPr>
          <p:blipFill rotWithShape="1">
            <a:blip r:embed="rId5"/>
            <a:srcRect l="15365" t="26844" r="9482" b="24778"/>
            <a:stretch/>
          </p:blipFill>
          <p:spPr>
            <a:xfrm>
              <a:off x="7297349" y="5099335"/>
              <a:ext cx="1196728" cy="769660"/>
            </a:xfrm>
            <a:prstGeom prst="rect">
              <a:avLst/>
            </a:prstGeom>
            <a:effectLst>
              <a:outerShdw blurRad="50800" dist="38100" dir="2700000" algn="tl" rotWithShape="0">
                <a:prstClr val="black">
                  <a:alpha val="40000"/>
                </a:prstClr>
              </a:outerShdw>
            </a:effectLst>
          </p:spPr>
        </p:pic>
        <p:cxnSp>
          <p:nvCxnSpPr>
            <p:cNvPr id="39" name="Conector: angular 38">
              <a:extLst>
                <a:ext uri="{FF2B5EF4-FFF2-40B4-BE49-F238E27FC236}">
                  <a16:creationId xmlns:a16="http://schemas.microsoft.com/office/drawing/2014/main" id="{80025E1E-FDDC-4CAC-95C4-E6DE5A8EE725}"/>
                </a:ext>
              </a:extLst>
            </p:cNvPr>
            <p:cNvCxnSpPr/>
            <p:nvPr/>
          </p:nvCxnSpPr>
          <p:spPr>
            <a:xfrm rot="16200000" flipV="1">
              <a:off x="6510642" y="3798356"/>
              <a:ext cx="1300980" cy="1300977"/>
            </a:xfrm>
            <a:prstGeom prst="bentConnector3">
              <a:avLst/>
            </a:prstGeom>
          </p:spPr>
          <p:style>
            <a:lnRef idx="2">
              <a:schemeClr val="dk1"/>
            </a:lnRef>
            <a:fillRef idx="0">
              <a:schemeClr val="dk1"/>
            </a:fillRef>
            <a:effectRef idx="1">
              <a:schemeClr val="dk1"/>
            </a:effectRef>
            <a:fontRef idx="minor">
              <a:schemeClr val="tx1"/>
            </a:fontRef>
          </p:style>
        </p:cxnSp>
        <p:cxnSp>
          <p:nvCxnSpPr>
            <p:cNvPr id="40" name="Conector: angular 39">
              <a:extLst>
                <a:ext uri="{FF2B5EF4-FFF2-40B4-BE49-F238E27FC236}">
                  <a16:creationId xmlns:a16="http://schemas.microsoft.com/office/drawing/2014/main" id="{2FA2B2A8-E0C5-471A-9AC8-4DD0352766B1}"/>
                </a:ext>
              </a:extLst>
            </p:cNvPr>
            <p:cNvCxnSpPr/>
            <p:nvPr/>
          </p:nvCxnSpPr>
          <p:spPr>
            <a:xfrm rot="16200000" flipV="1">
              <a:off x="6463017" y="3798356"/>
              <a:ext cx="1300980" cy="1300977"/>
            </a:xfrm>
            <a:prstGeom prst="bentConnector3">
              <a:avLst>
                <a:gd name="adj1" fmla="val 45607"/>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34" name="CuadroTexto 33">
              <a:extLst>
                <a:ext uri="{FF2B5EF4-FFF2-40B4-BE49-F238E27FC236}">
                  <a16:creationId xmlns:a16="http://schemas.microsoft.com/office/drawing/2014/main" id="{38BDF5B8-0208-4E3A-B81E-8735F0E688EE}"/>
                </a:ext>
              </a:extLst>
            </p:cNvPr>
            <p:cNvSpPr txBox="1"/>
            <p:nvPr/>
          </p:nvSpPr>
          <p:spPr>
            <a:xfrm>
              <a:off x="5054536" y="5893383"/>
              <a:ext cx="3784664" cy="369332"/>
            </a:xfrm>
            <a:prstGeom prst="rect">
              <a:avLst/>
            </a:prstGeom>
            <a:noFill/>
          </p:spPr>
          <p:txBody>
            <a:bodyPr wrap="square" rtlCol="0">
              <a:spAutoFit/>
            </a:bodyPr>
            <a:lstStyle/>
            <a:p>
              <a:r>
                <a:rPr lang="es-MX" sz="1800" b="1" dirty="0">
                  <a:solidFill>
                    <a:srgbClr val="115E21"/>
                  </a:solidFill>
                  <a:latin typeface="Agency FB" panose="020B0503020202020204" pitchFamily="34" charset="0"/>
                </a:rPr>
                <a:t>Válvulas de sección	   Sistema de bombeo</a:t>
              </a:r>
            </a:p>
          </p:txBody>
        </p:sp>
        <p:cxnSp>
          <p:nvCxnSpPr>
            <p:cNvPr id="43" name="Conector: angular 42">
              <a:extLst>
                <a:ext uri="{FF2B5EF4-FFF2-40B4-BE49-F238E27FC236}">
                  <a16:creationId xmlns:a16="http://schemas.microsoft.com/office/drawing/2014/main" id="{8ED508F0-0302-44C3-A0D9-C802D1165B35}"/>
                </a:ext>
              </a:extLst>
            </p:cNvPr>
            <p:cNvCxnSpPr>
              <a:cxnSpLocks/>
            </p:cNvCxnSpPr>
            <p:nvPr/>
          </p:nvCxnSpPr>
          <p:spPr>
            <a:xfrm rot="10800000">
              <a:off x="6934075" y="3791212"/>
              <a:ext cx="861776" cy="261937"/>
            </a:xfrm>
            <a:prstGeom prst="bentConnector3">
              <a:avLst>
                <a:gd name="adj1" fmla="val 100843"/>
              </a:avLst>
            </a:prstGeom>
          </p:spPr>
          <p:style>
            <a:lnRef idx="2">
              <a:schemeClr val="dk1"/>
            </a:lnRef>
            <a:fillRef idx="0">
              <a:schemeClr val="dk1"/>
            </a:fillRef>
            <a:effectRef idx="1">
              <a:schemeClr val="dk1"/>
            </a:effectRef>
            <a:fontRef idx="minor">
              <a:schemeClr val="tx1"/>
            </a:fontRef>
          </p:style>
        </p:cxnSp>
        <p:cxnSp>
          <p:nvCxnSpPr>
            <p:cNvPr id="49" name="Conector: angular 48">
              <a:extLst>
                <a:ext uri="{FF2B5EF4-FFF2-40B4-BE49-F238E27FC236}">
                  <a16:creationId xmlns:a16="http://schemas.microsoft.com/office/drawing/2014/main" id="{43003CB8-C1A4-42BF-B226-C25953E6DA3D}"/>
                </a:ext>
              </a:extLst>
            </p:cNvPr>
            <p:cNvCxnSpPr>
              <a:cxnSpLocks/>
            </p:cNvCxnSpPr>
            <p:nvPr/>
          </p:nvCxnSpPr>
          <p:spPr>
            <a:xfrm rot="10800000">
              <a:off x="6891338" y="3794073"/>
              <a:ext cx="899750" cy="287903"/>
            </a:xfrm>
            <a:prstGeom prst="bentConnector3">
              <a:avLst>
                <a:gd name="adj1" fmla="val 99755"/>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36" name="Imagen 35">
              <a:extLst>
                <a:ext uri="{FF2B5EF4-FFF2-40B4-BE49-F238E27FC236}">
                  <a16:creationId xmlns:a16="http://schemas.microsoft.com/office/drawing/2014/main" id="{DFA781AC-C515-46B6-9865-E52A3E3C480A}"/>
                </a:ext>
              </a:extLst>
            </p:cNvPr>
            <p:cNvPicPr>
              <a:picLocks noChangeAspect="1"/>
            </p:cNvPicPr>
            <p:nvPr/>
          </p:nvPicPr>
          <p:blipFill>
            <a:blip r:embed="rId6"/>
            <a:stretch>
              <a:fillRect/>
            </a:stretch>
          </p:blipFill>
          <p:spPr>
            <a:xfrm rot="5400000">
              <a:off x="7502592" y="3770444"/>
              <a:ext cx="388555" cy="579694"/>
            </a:xfrm>
            <a:prstGeom prst="rect">
              <a:avLst/>
            </a:prstGeom>
            <a:effectLst>
              <a:outerShdw blurRad="50800" dist="38100" dir="2700000" algn="tl" rotWithShape="0">
                <a:prstClr val="black">
                  <a:alpha val="40000"/>
                </a:prstClr>
              </a:outerShdw>
            </a:effectLst>
          </p:spPr>
        </p:pic>
      </p:grpSp>
      <p:grpSp>
        <p:nvGrpSpPr>
          <p:cNvPr id="100" name="Grupo 99">
            <a:extLst>
              <a:ext uri="{FF2B5EF4-FFF2-40B4-BE49-F238E27FC236}">
                <a16:creationId xmlns:a16="http://schemas.microsoft.com/office/drawing/2014/main" id="{F86F86D9-8D88-48CC-B30A-F40273FB2C96}"/>
              </a:ext>
            </a:extLst>
          </p:cNvPr>
          <p:cNvGrpSpPr/>
          <p:nvPr/>
        </p:nvGrpSpPr>
        <p:grpSpPr>
          <a:xfrm>
            <a:off x="6329389" y="1518067"/>
            <a:ext cx="4242591" cy="3247043"/>
            <a:chOff x="7714459" y="1406010"/>
            <a:chExt cx="4242591" cy="3247043"/>
          </a:xfrm>
        </p:grpSpPr>
        <p:grpSp>
          <p:nvGrpSpPr>
            <p:cNvPr id="78" name="Grupo 77">
              <a:extLst>
                <a:ext uri="{FF2B5EF4-FFF2-40B4-BE49-F238E27FC236}">
                  <a16:creationId xmlns:a16="http://schemas.microsoft.com/office/drawing/2014/main" id="{4902A5E5-0216-4A11-99FC-89BDFB284FFF}"/>
                </a:ext>
              </a:extLst>
            </p:cNvPr>
            <p:cNvGrpSpPr/>
            <p:nvPr/>
          </p:nvGrpSpPr>
          <p:grpSpPr>
            <a:xfrm>
              <a:off x="7714459" y="1604963"/>
              <a:ext cx="1066782" cy="2824162"/>
              <a:chOff x="7714459" y="1604963"/>
              <a:chExt cx="1066782" cy="2824162"/>
            </a:xfrm>
          </p:grpSpPr>
          <p:cxnSp>
            <p:nvCxnSpPr>
              <p:cNvPr id="51" name="Conector recto 50">
                <a:extLst>
                  <a:ext uri="{FF2B5EF4-FFF2-40B4-BE49-F238E27FC236}">
                    <a16:creationId xmlns:a16="http://schemas.microsoft.com/office/drawing/2014/main" id="{041ECCCE-BE19-4F39-860D-79813F3E560E}"/>
                  </a:ext>
                </a:extLst>
              </p:cNvPr>
              <p:cNvCxnSpPr>
                <a:cxnSpLocks/>
              </p:cNvCxnSpPr>
              <p:nvPr/>
            </p:nvCxnSpPr>
            <p:spPr>
              <a:xfrm flipH="1" flipV="1">
                <a:off x="8043863" y="3269089"/>
                <a:ext cx="737378" cy="1160036"/>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58" name="Conector recto 57">
                <a:extLst>
                  <a:ext uri="{FF2B5EF4-FFF2-40B4-BE49-F238E27FC236}">
                    <a16:creationId xmlns:a16="http://schemas.microsoft.com/office/drawing/2014/main" id="{C93768F0-FF6F-4629-8914-142B053EBC31}"/>
                  </a:ext>
                </a:extLst>
              </p:cNvPr>
              <p:cNvCxnSpPr>
                <a:cxnSpLocks/>
              </p:cNvCxnSpPr>
              <p:nvPr/>
            </p:nvCxnSpPr>
            <p:spPr>
              <a:xfrm flipH="1" flipV="1">
                <a:off x="8048625" y="3075256"/>
                <a:ext cx="732616" cy="660277"/>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1" name="Conector recto 60">
                <a:extLst>
                  <a:ext uri="{FF2B5EF4-FFF2-40B4-BE49-F238E27FC236}">
                    <a16:creationId xmlns:a16="http://schemas.microsoft.com/office/drawing/2014/main" id="{AE57683F-A918-4886-9BCC-997C1DAED4B8}"/>
                  </a:ext>
                </a:extLst>
              </p:cNvPr>
              <p:cNvCxnSpPr>
                <a:cxnSpLocks/>
              </p:cNvCxnSpPr>
              <p:nvPr/>
            </p:nvCxnSpPr>
            <p:spPr>
              <a:xfrm flipH="1" flipV="1">
                <a:off x="8048625" y="2872928"/>
                <a:ext cx="732616" cy="484635"/>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3" name="Conector recto 62">
                <a:extLst>
                  <a:ext uri="{FF2B5EF4-FFF2-40B4-BE49-F238E27FC236}">
                    <a16:creationId xmlns:a16="http://schemas.microsoft.com/office/drawing/2014/main" id="{E8DDA77B-E333-42DD-8B49-1C4BEE5DF368}"/>
                  </a:ext>
                </a:extLst>
              </p:cNvPr>
              <p:cNvCxnSpPr>
                <a:cxnSpLocks/>
              </p:cNvCxnSpPr>
              <p:nvPr/>
            </p:nvCxnSpPr>
            <p:spPr>
              <a:xfrm flipH="1">
                <a:off x="8048627" y="1604963"/>
                <a:ext cx="732614" cy="665741"/>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6" name="Conector recto 65">
                <a:extLst>
                  <a:ext uri="{FF2B5EF4-FFF2-40B4-BE49-F238E27FC236}">
                    <a16:creationId xmlns:a16="http://schemas.microsoft.com/office/drawing/2014/main" id="{2C878290-5EC7-43D9-B071-29EED815BC64}"/>
                  </a:ext>
                </a:extLst>
              </p:cNvPr>
              <p:cNvCxnSpPr>
                <a:cxnSpLocks/>
              </p:cNvCxnSpPr>
              <p:nvPr/>
            </p:nvCxnSpPr>
            <p:spPr>
              <a:xfrm flipH="1">
                <a:off x="8048625" y="1983581"/>
                <a:ext cx="732616" cy="49146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0" name="Conector recto 69">
                <a:extLst>
                  <a:ext uri="{FF2B5EF4-FFF2-40B4-BE49-F238E27FC236}">
                    <a16:creationId xmlns:a16="http://schemas.microsoft.com/office/drawing/2014/main" id="{6C078A2D-8C7E-4AB1-A763-34C0F8FD38F3}"/>
                  </a:ext>
                </a:extLst>
              </p:cNvPr>
              <p:cNvCxnSpPr>
                <a:cxnSpLocks/>
              </p:cNvCxnSpPr>
              <p:nvPr/>
            </p:nvCxnSpPr>
            <p:spPr>
              <a:xfrm flipH="1" flipV="1">
                <a:off x="7714460" y="2265942"/>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2" name="Conector recto 71">
                <a:extLst>
                  <a:ext uri="{FF2B5EF4-FFF2-40B4-BE49-F238E27FC236}">
                    <a16:creationId xmlns:a16="http://schemas.microsoft.com/office/drawing/2014/main" id="{59BE1A3F-CA75-4E2D-8069-6855DB1E8C24}"/>
                  </a:ext>
                </a:extLst>
              </p:cNvPr>
              <p:cNvCxnSpPr>
                <a:cxnSpLocks/>
              </p:cNvCxnSpPr>
              <p:nvPr/>
            </p:nvCxnSpPr>
            <p:spPr>
              <a:xfrm flipH="1" flipV="1">
                <a:off x="7714460" y="246827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3" name="Conector recto 72">
                <a:extLst>
                  <a:ext uri="{FF2B5EF4-FFF2-40B4-BE49-F238E27FC236}">
                    <a16:creationId xmlns:a16="http://schemas.microsoft.com/office/drawing/2014/main" id="{446BB832-B5EB-489F-B6C9-F7DDAD646F34}"/>
                  </a:ext>
                </a:extLst>
              </p:cNvPr>
              <p:cNvCxnSpPr>
                <a:cxnSpLocks/>
              </p:cNvCxnSpPr>
              <p:nvPr/>
            </p:nvCxnSpPr>
            <p:spPr>
              <a:xfrm flipH="1" flipV="1">
                <a:off x="7714459" y="2670598"/>
                <a:ext cx="1044000"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4" name="Conector recto 73">
                <a:extLst>
                  <a:ext uri="{FF2B5EF4-FFF2-40B4-BE49-F238E27FC236}">
                    <a16:creationId xmlns:a16="http://schemas.microsoft.com/office/drawing/2014/main" id="{1AEA42E7-86C4-467F-90A8-06927E72A71F}"/>
                  </a:ext>
                </a:extLst>
              </p:cNvPr>
              <p:cNvCxnSpPr>
                <a:cxnSpLocks/>
              </p:cNvCxnSpPr>
              <p:nvPr/>
            </p:nvCxnSpPr>
            <p:spPr>
              <a:xfrm flipH="1" flipV="1">
                <a:off x="7714460" y="2872926"/>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5" name="Conector recto 74">
                <a:extLst>
                  <a:ext uri="{FF2B5EF4-FFF2-40B4-BE49-F238E27FC236}">
                    <a16:creationId xmlns:a16="http://schemas.microsoft.com/office/drawing/2014/main" id="{837CB97C-AE60-4316-9EA6-586A750DAD0F}"/>
                  </a:ext>
                </a:extLst>
              </p:cNvPr>
              <p:cNvCxnSpPr>
                <a:cxnSpLocks/>
              </p:cNvCxnSpPr>
              <p:nvPr/>
            </p:nvCxnSpPr>
            <p:spPr>
              <a:xfrm flipH="1" flipV="1">
                <a:off x="7714460" y="3075254"/>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6" name="Conector recto 75">
                <a:extLst>
                  <a:ext uri="{FF2B5EF4-FFF2-40B4-BE49-F238E27FC236}">
                    <a16:creationId xmlns:a16="http://schemas.microsoft.com/office/drawing/2014/main" id="{57A3EEE0-6A3A-4755-BF6F-4C8951045663}"/>
                  </a:ext>
                </a:extLst>
              </p:cNvPr>
              <p:cNvCxnSpPr>
                <a:cxnSpLocks/>
              </p:cNvCxnSpPr>
              <p:nvPr/>
            </p:nvCxnSpPr>
            <p:spPr>
              <a:xfrm flipH="1" flipV="1">
                <a:off x="7714460" y="327758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grpSp>
        <p:sp>
          <p:nvSpPr>
            <p:cNvPr id="54" name="CuadroTexto 53">
              <a:extLst>
                <a:ext uri="{FF2B5EF4-FFF2-40B4-BE49-F238E27FC236}">
                  <a16:creationId xmlns:a16="http://schemas.microsoft.com/office/drawing/2014/main" id="{0B8F6C48-94EC-4ED6-9FB1-DF76B67B53E3}"/>
                </a:ext>
              </a:extLst>
            </p:cNvPr>
            <p:cNvSpPr txBox="1"/>
            <p:nvPr/>
          </p:nvSpPr>
          <p:spPr>
            <a:xfrm>
              <a:off x="8643584" y="1406010"/>
              <a:ext cx="3313466" cy="3247043"/>
            </a:xfrm>
            <a:prstGeom prst="rect">
              <a:avLst/>
            </a:prstGeom>
            <a:noFill/>
            <a:effectLst>
              <a:outerShdw blurRad="50800" dist="38100" dir="2700000" algn="tl" rotWithShape="0">
                <a:prstClr val="black">
                  <a:alpha val="40000"/>
                </a:prstClr>
              </a:outerShdw>
            </a:effectLst>
          </p:spPr>
          <p:txBody>
            <a:bodyPr wrap="square">
              <a:spAutoFit/>
            </a:bodyPr>
            <a:lstStyle/>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 Optimiza el uso del agua.</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Monitorea y controla hasta </a:t>
              </a:r>
              <a:r>
                <a:rPr lang="es-MX" sz="2000" b="1" dirty="0">
                  <a:solidFill>
                    <a:srgbClr val="C00000"/>
                  </a:solidFill>
                  <a:latin typeface="Agency FB" panose="020B0503020202020204" pitchFamily="34" charset="0"/>
                </a:rPr>
                <a:t>7</a:t>
              </a:r>
              <a:r>
                <a:rPr lang="es-MX" sz="2000" dirty="0">
                  <a:solidFill>
                    <a:srgbClr val="115E21"/>
                  </a:solidFill>
                  <a:latin typeface="Agency FB" panose="020B0503020202020204" pitchFamily="34" charset="0"/>
                </a:rPr>
                <a:t> secciones y </a:t>
              </a:r>
              <a:r>
                <a:rPr lang="es-MX" sz="2000" b="1" dirty="0">
                  <a:solidFill>
                    <a:srgbClr val="C00000"/>
                  </a:solidFill>
                  <a:latin typeface="Agency FB" panose="020B0503020202020204" pitchFamily="34" charset="0"/>
                </a:rPr>
                <a:t>1</a:t>
              </a:r>
              <a:r>
                <a:rPr lang="es-MX" sz="2000" dirty="0">
                  <a:solidFill>
                    <a:srgbClr val="115E21"/>
                  </a:solidFill>
                  <a:latin typeface="Agency FB" panose="020B0503020202020204" pitchFamily="34" charset="0"/>
                </a:rPr>
                <a:t> sistema de bombeo.</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Integra hasta </a:t>
              </a:r>
              <a:r>
                <a:rPr lang="es-MX" sz="2000" b="1" dirty="0">
                  <a:solidFill>
                    <a:srgbClr val="C00000"/>
                  </a:solidFill>
                  <a:latin typeface="Agency FB" panose="020B0503020202020204" pitchFamily="34" charset="0"/>
                </a:rPr>
                <a:t>10</a:t>
              </a:r>
              <a:r>
                <a:rPr lang="es-MX" sz="2000" dirty="0">
                  <a:solidFill>
                    <a:srgbClr val="115E21"/>
                  </a:solidFill>
                  <a:latin typeface="Agency FB" panose="020B0503020202020204" pitchFamily="34" charset="0"/>
                </a:rPr>
                <a:t> de nuestros sensores.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Recibe alertas y notificaciones.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Instala tú mismo y dispón de soporte técnico 365.</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Reduce tus costos operativos</a:t>
              </a:r>
              <a:endParaRPr lang="es-MX" sz="2000" b="0" dirty="0">
                <a:solidFill>
                  <a:srgbClr val="115E21"/>
                </a:solidFill>
                <a:latin typeface="Agency FB" panose="020B0503020202020204" pitchFamily="34" charset="0"/>
                <a:cs typeface="Arial"/>
              </a:endParaRPr>
            </a:p>
          </p:txBody>
        </p:sp>
      </p:grpSp>
      <p:sp>
        <p:nvSpPr>
          <p:cNvPr id="33" name="CuadroTexto 32">
            <a:extLst>
              <a:ext uri="{FF2B5EF4-FFF2-40B4-BE49-F238E27FC236}">
                <a16:creationId xmlns:a16="http://schemas.microsoft.com/office/drawing/2014/main" id="{7A3353E6-9F04-4698-86AB-C393DB43D534}"/>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AUTOMATIZACIÓN DEL REGIEGO SECTORIAL</a:t>
            </a:r>
          </a:p>
        </p:txBody>
      </p:sp>
    </p:spTree>
    <p:extLst>
      <p:ext uri="{BB962C8B-B14F-4D97-AF65-F5344CB8AC3E}">
        <p14:creationId xmlns:p14="http://schemas.microsoft.com/office/powerpoint/2010/main" val="4034038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a:extLst>
              <a:ext uri="{FF2B5EF4-FFF2-40B4-BE49-F238E27FC236}">
                <a16:creationId xmlns:a16="http://schemas.microsoft.com/office/drawing/2014/main" id="{59125720-33BE-4907-9A32-ACA06EDE5B12}"/>
              </a:ext>
            </a:extLst>
          </p:cNvPr>
          <p:cNvGraphicFramePr>
            <a:graphicFrameLocks noGrp="1"/>
          </p:cNvGraphicFramePr>
          <p:nvPr>
            <p:extLst>
              <p:ext uri="{D42A27DB-BD31-4B8C-83A1-F6EECF244321}">
                <p14:modId xmlns:p14="http://schemas.microsoft.com/office/powerpoint/2010/main" val="2765137891"/>
              </p:ext>
            </p:extLst>
          </p:nvPr>
        </p:nvGraphicFramePr>
        <p:xfrm>
          <a:off x="1674689" y="249312"/>
          <a:ext cx="8537824" cy="6359376"/>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631466">
                  <a:extLst>
                    <a:ext uri="{9D8B030D-6E8A-4147-A177-3AD203B41FA5}">
                      <a16:colId xmlns:a16="http://schemas.microsoft.com/office/drawing/2014/main" val="4209928163"/>
                    </a:ext>
                  </a:extLst>
                </a:gridCol>
                <a:gridCol w="4915798">
                  <a:extLst>
                    <a:ext uri="{9D8B030D-6E8A-4147-A177-3AD203B41FA5}">
                      <a16:colId xmlns:a16="http://schemas.microsoft.com/office/drawing/2014/main" val="3686839764"/>
                    </a:ext>
                  </a:extLst>
                </a:gridCol>
                <a:gridCol w="1990560">
                  <a:extLst>
                    <a:ext uri="{9D8B030D-6E8A-4147-A177-3AD203B41FA5}">
                      <a16:colId xmlns:a16="http://schemas.microsoft.com/office/drawing/2014/main" val="2640674527"/>
                    </a:ext>
                  </a:extLst>
                </a:gridCol>
              </a:tblGrid>
              <a:tr h="280003">
                <a:tc>
                  <a:txBody>
                    <a:bodyPr/>
                    <a:lstStyle/>
                    <a:p>
                      <a:pPr algn="l" fontAlgn="b"/>
                      <a:r>
                        <a:rPr lang="es-MX" sz="1800" b="1" u="none" strike="noStrike" dirty="0">
                          <a:solidFill>
                            <a:schemeClr val="bg1"/>
                          </a:solidFill>
                          <a:effectLst/>
                        </a:rPr>
                        <a:t>Hora</a:t>
                      </a:r>
                      <a:endParaRPr lang="es-MX" sz="1800" b="1" i="0" u="none" strike="noStrike" dirty="0">
                        <a:solidFill>
                          <a:schemeClr val="bg1"/>
                        </a:solidFill>
                        <a:effectLst/>
                        <a:latin typeface="Calibri" panose="020F0502020204030204" pitchFamily="34" charset="0"/>
                      </a:endParaRPr>
                    </a:p>
                  </a:txBody>
                  <a:tcPr marL="6252" marR="6252" marT="6252" marB="0" anchor="b">
                    <a:solidFill>
                      <a:schemeClr val="accent1">
                        <a:lumMod val="75000"/>
                      </a:schemeClr>
                    </a:solidFill>
                  </a:tcPr>
                </a:tc>
                <a:tc>
                  <a:txBody>
                    <a:bodyPr/>
                    <a:lstStyle/>
                    <a:p>
                      <a:pPr algn="l" fontAlgn="b"/>
                      <a:r>
                        <a:rPr lang="es-MX" sz="1800" b="1" u="none" strike="noStrike" dirty="0">
                          <a:solidFill>
                            <a:schemeClr val="bg1"/>
                          </a:solidFill>
                          <a:effectLst/>
                        </a:rPr>
                        <a:t>Tema</a:t>
                      </a:r>
                      <a:endParaRPr lang="es-MX" sz="1800" b="1" i="0" u="none" strike="noStrike" dirty="0">
                        <a:solidFill>
                          <a:schemeClr val="bg1"/>
                        </a:solidFill>
                        <a:effectLst/>
                        <a:latin typeface="Calibri" panose="020F0502020204030204" pitchFamily="34" charset="0"/>
                      </a:endParaRPr>
                    </a:p>
                  </a:txBody>
                  <a:tcPr marL="6252" marR="6252" marT="6252" marB="0" anchor="b">
                    <a:solidFill>
                      <a:schemeClr val="accent1">
                        <a:lumMod val="75000"/>
                      </a:schemeClr>
                    </a:solidFill>
                  </a:tcPr>
                </a:tc>
                <a:tc>
                  <a:txBody>
                    <a:bodyPr/>
                    <a:lstStyle/>
                    <a:p>
                      <a:pPr algn="l" fontAlgn="b"/>
                      <a:r>
                        <a:rPr lang="es-MX" sz="1800" b="1" u="none" strike="noStrike" dirty="0">
                          <a:solidFill>
                            <a:schemeClr val="bg1"/>
                          </a:solidFill>
                          <a:effectLst/>
                        </a:rPr>
                        <a:t>Responsable</a:t>
                      </a:r>
                      <a:endParaRPr lang="es-MX" sz="1800" b="1" i="0" u="none" strike="noStrike" dirty="0">
                        <a:solidFill>
                          <a:schemeClr val="bg1"/>
                        </a:solidFill>
                        <a:effectLst/>
                        <a:latin typeface="Calibri" panose="020F0502020204030204" pitchFamily="34" charset="0"/>
                      </a:endParaRPr>
                    </a:p>
                  </a:txBody>
                  <a:tcPr marL="6252" marR="6252" marT="6252" marB="0" anchor="b">
                    <a:solidFill>
                      <a:schemeClr val="accent1">
                        <a:lumMod val="75000"/>
                      </a:schemeClr>
                    </a:solidFill>
                  </a:tcPr>
                </a:tc>
                <a:extLst>
                  <a:ext uri="{0D108BD9-81ED-4DB2-BD59-A6C34878D82A}">
                    <a16:rowId xmlns:a16="http://schemas.microsoft.com/office/drawing/2014/main" val="3186031668"/>
                  </a:ext>
                </a:extLst>
              </a:tr>
              <a:tr h="553767">
                <a:tc>
                  <a:txBody>
                    <a:bodyPr/>
                    <a:lstStyle/>
                    <a:p>
                      <a:pPr algn="ctr" fontAlgn="t"/>
                      <a:r>
                        <a:rPr lang="es-MX" sz="1800" u="none" strike="noStrike" dirty="0">
                          <a:effectLst/>
                        </a:rPr>
                        <a:t>09:00 - 09:25 </a:t>
                      </a:r>
                      <a:br>
                        <a:rPr lang="es-MX" sz="1800" u="none" strike="noStrike" dirty="0">
                          <a:effectLst/>
                        </a:rPr>
                      </a:br>
                      <a:r>
                        <a:rPr lang="es-MX" sz="1800" u="none" strike="noStrike" dirty="0">
                          <a:effectLst/>
                        </a:rPr>
                        <a:t>(25 min)</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Recepción y Registro participantes</a:t>
                      </a:r>
                      <a:endParaRPr lang="es-MX" sz="1800" b="0" i="0" u="none" strike="noStrike">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Ysnagmy</a:t>
                      </a:r>
                      <a:endParaRPr lang="es-MX" sz="1800" b="0" i="0" u="none" strike="noStrike">
                        <a:solidFill>
                          <a:srgbClr val="000000"/>
                        </a:solidFill>
                        <a:effectLst/>
                        <a:latin typeface="Calibri" panose="020F0502020204030204" pitchFamily="34" charset="0"/>
                      </a:endParaRPr>
                    </a:p>
                  </a:txBody>
                  <a:tcPr marL="6252" marR="6252" marT="6252" marB="0"/>
                </a:tc>
                <a:extLst>
                  <a:ext uri="{0D108BD9-81ED-4DB2-BD59-A6C34878D82A}">
                    <a16:rowId xmlns:a16="http://schemas.microsoft.com/office/drawing/2014/main" val="3467541898"/>
                  </a:ext>
                </a:extLst>
              </a:tr>
              <a:tr h="827531">
                <a:tc>
                  <a:txBody>
                    <a:bodyPr/>
                    <a:lstStyle/>
                    <a:p>
                      <a:pPr algn="ctr" fontAlgn="t"/>
                      <a:r>
                        <a:rPr lang="es-MX" sz="1800" u="none" strike="noStrike" dirty="0">
                          <a:effectLst/>
                        </a:rPr>
                        <a:t>09:25 - 9:30</a:t>
                      </a:r>
                    </a:p>
                    <a:p>
                      <a:pPr algn="ctr" fontAlgn="t"/>
                      <a:r>
                        <a:rPr lang="es-MX" sz="1800" u="none" strike="noStrike" dirty="0">
                          <a:effectLst/>
                        </a:rPr>
                        <a:t> (5min)</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Bienvenida</a:t>
                      </a:r>
                      <a:br>
                        <a:rPr lang="es-MX" sz="1800" u="none" strike="noStrike" dirty="0">
                          <a:effectLst/>
                        </a:rPr>
                      </a:br>
                      <a:r>
                        <a:rPr lang="es-MX" sz="1800" u="none" strike="noStrike" dirty="0">
                          <a:effectLst/>
                        </a:rPr>
                        <a:t>. Explicación del programa </a:t>
                      </a:r>
                      <a:br>
                        <a:rPr lang="es-MX" sz="1800" u="none" strike="noStrike" dirty="0">
                          <a:effectLst/>
                        </a:rPr>
                      </a:br>
                      <a:r>
                        <a:rPr lang="es-MX" sz="1800" u="none" strike="noStrike" dirty="0">
                          <a:effectLst/>
                        </a:rPr>
                        <a:t>. Presentación de expositores</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Cosme, Alexis, </a:t>
                      </a:r>
                      <a:r>
                        <a:rPr lang="es-MX" sz="1800" u="none" strike="noStrike" dirty="0" err="1">
                          <a:effectLst/>
                        </a:rPr>
                        <a:t>Ysnagmy</a:t>
                      </a:r>
                      <a:r>
                        <a:rPr lang="es-MX" sz="1800" u="none" strike="noStrike" dirty="0">
                          <a:effectLst/>
                        </a:rPr>
                        <a:t>, Uziel</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extLst>
                  <a:ext uri="{0D108BD9-81ED-4DB2-BD59-A6C34878D82A}">
                    <a16:rowId xmlns:a16="http://schemas.microsoft.com/office/drawing/2014/main" val="303354862"/>
                  </a:ext>
                </a:extLst>
              </a:tr>
              <a:tr h="2181035">
                <a:tc>
                  <a:txBody>
                    <a:bodyPr/>
                    <a:lstStyle/>
                    <a:p>
                      <a:pPr algn="ctr" fontAlgn="t"/>
                      <a:r>
                        <a:rPr lang="es-MX" sz="1800" u="none" strike="noStrike" dirty="0">
                          <a:effectLst/>
                        </a:rPr>
                        <a:t>09:30 - 10:50</a:t>
                      </a:r>
                    </a:p>
                    <a:p>
                      <a:pPr algn="ctr" fontAlgn="t"/>
                      <a:r>
                        <a:rPr lang="es-MX" sz="1800" u="none" strike="noStrike" dirty="0">
                          <a:effectLst/>
                        </a:rPr>
                        <a:t>(1h:20min)</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dirty="0">
                          <a:effectLst/>
                        </a:rPr>
                        <a:t>Las tecnologías de DTA-Agrícola</a:t>
                      </a:r>
                      <a:br>
                        <a:rPr lang="es-MX" sz="1800" u="none" strike="noStrike" dirty="0">
                          <a:effectLst/>
                        </a:rPr>
                      </a:br>
                      <a:r>
                        <a:rPr lang="es-MX" sz="1800" u="none" strike="noStrike" dirty="0">
                          <a:effectLst/>
                        </a:rPr>
                        <a:t>. Sensores</a:t>
                      </a:r>
                      <a:br>
                        <a:rPr lang="es-MX" sz="1800" u="none" strike="noStrike" dirty="0">
                          <a:effectLst/>
                        </a:rPr>
                      </a:br>
                      <a:r>
                        <a:rPr lang="es-MX" sz="1800" u="none" strike="noStrike" dirty="0">
                          <a:effectLst/>
                        </a:rPr>
                        <a:t>  . Sondas de DTA-Agrícola</a:t>
                      </a:r>
                      <a:br>
                        <a:rPr lang="es-MX" sz="1800" u="none" strike="noStrike" dirty="0">
                          <a:effectLst/>
                        </a:rPr>
                      </a:br>
                      <a:r>
                        <a:rPr lang="es-MX" sz="1800" u="none" strike="noStrike" dirty="0">
                          <a:effectLst/>
                        </a:rPr>
                        <a:t>  . Manipulación en campo</a:t>
                      </a:r>
                      <a:br>
                        <a:rPr lang="es-MX" sz="1800" u="none" strike="noStrike" dirty="0">
                          <a:effectLst/>
                        </a:rPr>
                      </a:br>
                      <a:r>
                        <a:rPr lang="es-MX" sz="1800" u="none" strike="noStrike" dirty="0">
                          <a:effectLst/>
                        </a:rPr>
                        <a:t>  . Configuración</a:t>
                      </a:r>
                      <a:br>
                        <a:rPr lang="es-MX" sz="1800" u="none" strike="noStrike" dirty="0">
                          <a:effectLst/>
                        </a:rPr>
                      </a:br>
                      <a:r>
                        <a:rPr lang="es-MX" sz="1800" u="none" strike="noStrike" dirty="0">
                          <a:effectLst/>
                        </a:rPr>
                        <a:t>  . Historial</a:t>
                      </a:r>
                      <a:br>
                        <a:rPr lang="es-MX" sz="1800" u="none" strike="noStrike" dirty="0">
                          <a:effectLst/>
                        </a:rPr>
                      </a:br>
                      <a:r>
                        <a:rPr lang="es-MX" sz="1800" u="none" strike="noStrike" dirty="0">
                          <a:effectLst/>
                        </a:rPr>
                        <a:t>  . Alertas</a:t>
                      </a:r>
                      <a:br>
                        <a:rPr lang="es-MX" sz="1800" u="none" strike="noStrike" dirty="0">
                          <a:effectLst/>
                        </a:rPr>
                      </a:br>
                      <a:r>
                        <a:rPr lang="es-MX" sz="1800" u="none" strike="noStrike" dirty="0">
                          <a:effectLst/>
                        </a:rPr>
                        <a:t>  . Interpretación de los datos</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Cosme, Alexis</a:t>
                      </a:r>
                      <a:endParaRPr lang="es-MX" sz="1800" b="0" i="0" u="none" strike="noStrike">
                        <a:solidFill>
                          <a:srgbClr val="000000"/>
                        </a:solidFill>
                        <a:effectLst/>
                        <a:latin typeface="Calibri" panose="020F0502020204030204" pitchFamily="34" charset="0"/>
                      </a:endParaRPr>
                    </a:p>
                  </a:txBody>
                  <a:tcPr marL="6252" marR="6252" marT="6252" marB="0"/>
                </a:tc>
                <a:extLst>
                  <a:ext uri="{0D108BD9-81ED-4DB2-BD59-A6C34878D82A}">
                    <a16:rowId xmlns:a16="http://schemas.microsoft.com/office/drawing/2014/main" val="2625240647"/>
                  </a:ext>
                </a:extLst>
              </a:tr>
              <a:tr h="553767">
                <a:tc>
                  <a:txBody>
                    <a:bodyPr/>
                    <a:lstStyle/>
                    <a:p>
                      <a:pPr algn="ctr" fontAlgn="t"/>
                      <a:r>
                        <a:rPr lang="es-MX" sz="1800" u="none" strike="noStrike" dirty="0">
                          <a:effectLst/>
                        </a:rPr>
                        <a:t>10:50 - 11:00 </a:t>
                      </a:r>
                    </a:p>
                    <a:p>
                      <a:pPr algn="ctr" fontAlgn="t"/>
                      <a:r>
                        <a:rPr lang="es-MX" sz="1800" u="none" strike="noStrike" dirty="0">
                          <a:effectLst/>
                        </a:rPr>
                        <a:t>(10 min)</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Receso</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 </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extLst>
                  <a:ext uri="{0D108BD9-81ED-4DB2-BD59-A6C34878D82A}">
                    <a16:rowId xmlns:a16="http://schemas.microsoft.com/office/drawing/2014/main" val="636723939"/>
                  </a:ext>
                </a:extLst>
              </a:tr>
              <a:tr h="827531">
                <a:tc>
                  <a:txBody>
                    <a:bodyPr/>
                    <a:lstStyle/>
                    <a:p>
                      <a:pPr algn="ctr" fontAlgn="t"/>
                      <a:r>
                        <a:rPr lang="es-MX" sz="1800" u="none" strike="noStrike" dirty="0">
                          <a:effectLst/>
                        </a:rPr>
                        <a:t>11:00 - 11:30 </a:t>
                      </a:r>
                    </a:p>
                    <a:p>
                      <a:pPr algn="ctr" fontAlgn="t"/>
                      <a:r>
                        <a:rPr lang="es-MX" sz="1800" u="none" strike="noStrike" dirty="0">
                          <a:effectLst/>
                        </a:rPr>
                        <a:t>(30 min)</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Automatización del riego</a:t>
                      </a:r>
                      <a:br>
                        <a:rPr lang="es-MX" sz="1800" u="none" strike="noStrike">
                          <a:effectLst/>
                        </a:rPr>
                      </a:br>
                      <a:r>
                        <a:rPr lang="es-MX" sz="1800" u="none" strike="noStrike">
                          <a:effectLst/>
                        </a:rPr>
                        <a:t>. Reigo sectorial</a:t>
                      </a:r>
                      <a:br>
                        <a:rPr lang="es-MX" sz="1800" u="none" strike="noStrike">
                          <a:effectLst/>
                        </a:rPr>
                      </a:br>
                      <a:r>
                        <a:rPr lang="es-MX" sz="1800" u="none" strike="noStrike">
                          <a:effectLst/>
                        </a:rPr>
                        <a:t>. Movimiento continuo</a:t>
                      </a:r>
                      <a:endParaRPr lang="es-MX" sz="1800" b="0" i="0" u="none" strike="noStrike">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Cosme</a:t>
                      </a:r>
                      <a:endParaRPr lang="es-MX" sz="1800" b="0" i="0" u="none" strike="noStrike">
                        <a:solidFill>
                          <a:srgbClr val="000000"/>
                        </a:solidFill>
                        <a:effectLst/>
                        <a:latin typeface="Calibri" panose="020F0502020204030204" pitchFamily="34" charset="0"/>
                      </a:endParaRPr>
                    </a:p>
                  </a:txBody>
                  <a:tcPr marL="6252" marR="6252" marT="6252" marB="0"/>
                </a:tc>
                <a:extLst>
                  <a:ext uri="{0D108BD9-81ED-4DB2-BD59-A6C34878D82A}">
                    <a16:rowId xmlns:a16="http://schemas.microsoft.com/office/drawing/2014/main" val="439628119"/>
                  </a:ext>
                </a:extLst>
              </a:tr>
              <a:tr h="553767">
                <a:tc>
                  <a:txBody>
                    <a:bodyPr/>
                    <a:lstStyle/>
                    <a:p>
                      <a:pPr algn="ctr" fontAlgn="t"/>
                      <a:r>
                        <a:rPr lang="es-MX" sz="1800" u="none" strike="noStrike" dirty="0">
                          <a:effectLst/>
                        </a:rPr>
                        <a:t>11:30 - 11:40 </a:t>
                      </a:r>
                    </a:p>
                    <a:p>
                      <a:pPr algn="ctr" fontAlgn="t"/>
                      <a:r>
                        <a:rPr lang="es-MX" sz="1800" u="none" strike="noStrike" dirty="0">
                          <a:effectLst/>
                        </a:rPr>
                        <a:t>(10 min)</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err="1">
                          <a:effectLst/>
                        </a:rPr>
                        <a:t>Supply</a:t>
                      </a:r>
                      <a:r>
                        <a:rPr lang="es-MX" sz="1800" u="none" strike="noStrike" dirty="0">
                          <a:effectLst/>
                        </a:rPr>
                        <a:t> </a:t>
                      </a:r>
                      <a:r>
                        <a:rPr lang="es-MX" sz="1800" u="none" strike="noStrike" dirty="0" err="1">
                          <a:effectLst/>
                        </a:rPr>
                        <a:t>Pay</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Uziel</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extLst>
                  <a:ext uri="{0D108BD9-81ED-4DB2-BD59-A6C34878D82A}">
                    <a16:rowId xmlns:a16="http://schemas.microsoft.com/office/drawing/2014/main" val="4167333186"/>
                  </a:ext>
                </a:extLst>
              </a:tr>
              <a:tr h="553767">
                <a:tc>
                  <a:txBody>
                    <a:bodyPr/>
                    <a:lstStyle/>
                    <a:p>
                      <a:pPr algn="ctr" fontAlgn="t"/>
                      <a:r>
                        <a:rPr lang="es-MX" sz="1800" u="none" strike="noStrike" dirty="0">
                          <a:effectLst/>
                        </a:rPr>
                        <a:t>11:40 - 12:00 </a:t>
                      </a:r>
                    </a:p>
                    <a:p>
                      <a:pPr algn="ctr" fontAlgn="t"/>
                      <a:r>
                        <a:rPr lang="es-MX" sz="1800" u="none" strike="noStrike" dirty="0">
                          <a:effectLst/>
                        </a:rPr>
                        <a:t>(20 min)</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Aclaración de dudas</a:t>
                      </a:r>
                      <a:endParaRPr lang="es-MX" sz="1800" b="0" i="0" u="none" strike="noStrike">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dirty="0">
                          <a:effectLst/>
                        </a:rPr>
                        <a:t>Cosme, Alexis</a:t>
                      </a:r>
                      <a:endParaRPr lang="es-MX" sz="1800" b="0" i="0" u="none" strike="noStrike" dirty="0">
                        <a:solidFill>
                          <a:srgbClr val="000000"/>
                        </a:solidFill>
                        <a:effectLst/>
                        <a:latin typeface="Calibri" panose="020F0502020204030204" pitchFamily="34" charset="0"/>
                      </a:endParaRPr>
                    </a:p>
                  </a:txBody>
                  <a:tcPr marL="6252" marR="6252" marT="6252" marB="0"/>
                </a:tc>
                <a:extLst>
                  <a:ext uri="{0D108BD9-81ED-4DB2-BD59-A6C34878D82A}">
                    <a16:rowId xmlns:a16="http://schemas.microsoft.com/office/drawing/2014/main" val="3586386469"/>
                  </a:ext>
                </a:extLst>
              </a:tr>
            </a:tbl>
          </a:graphicData>
        </a:graphic>
      </p:graphicFrame>
    </p:spTree>
    <p:extLst>
      <p:ext uri="{BB962C8B-B14F-4D97-AF65-F5344CB8AC3E}">
        <p14:creationId xmlns:p14="http://schemas.microsoft.com/office/powerpoint/2010/main" val="422895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 name="Grupo 13">
            <a:extLst>
              <a:ext uri="{FF2B5EF4-FFF2-40B4-BE49-F238E27FC236}">
                <a16:creationId xmlns:a16="http://schemas.microsoft.com/office/drawing/2014/main" id="{38B80B3E-E093-402D-8A11-41BC863694E5}"/>
              </a:ext>
            </a:extLst>
          </p:cNvPr>
          <p:cNvGrpSpPr/>
          <p:nvPr/>
        </p:nvGrpSpPr>
        <p:grpSpPr>
          <a:xfrm>
            <a:off x="6231159" y="1460082"/>
            <a:ext cx="4242591" cy="3554819"/>
            <a:chOff x="7714459" y="1406010"/>
            <a:chExt cx="4242591" cy="3554819"/>
          </a:xfrm>
        </p:grpSpPr>
        <p:grpSp>
          <p:nvGrpSpPr>
            <p:cNvPr id="15" name="Grupo 14">
              <a:extLst>
                <a:ext uri="{FF2B5EF4-FFF2-40B4-BE49-F238E27FC236}">
                  <a16:creationId xmlns:a16="http://schemas.microsoft.com/office/drawing/2014/main" id="{54D940CA-3ADA-4747-9004-1F9597056CB2}"/>
                </a:ext>
              </a:extLst>
            </p:cNvPr>
            <p:cNvGrpSpPr/>
            <p:nvPr/>
          </p:nvGrpSpPr>
          <p:grpSpPr>
            <a:xfrm>
              <a:off x="7714459" y="1604963"/>
              <a:ext cx="1066782" cy="3138487"/>
              <a:chOff x="7714459" y="1604963"/>
              <a:chExt cx="1066782" cy="3138487"/>
            </a:xfrm>
          </p:grpSpPr>
          <p:cxnSp>
            <p:nvCxnSpPr>
              <p:cNvPr id="17" name="Conector recto 16">
                <a:extLst>
                  <a:ext uri="{FF2B5EF4-FFF2-40B4-BE49-F238E27FC236}">
                    <a16:creationId xmlns:a16="http://schemas.microsoft.com/office/drawing/2014/main" id="{17EBD242-DC78-45AF-896B-15A79A8AA2F1}"/>
                  </a:ext>
                </a:extLst>
              </p:cNvPr>
              <p:cNvCxnSpPr>
                <a:cxnSpLocks/>
              </p:cNvCxnSpPr>
              <p:nvPr/>
            </p:nvCxnSpPr>
            <p:spPr>
              <a:xfrm flipH="1" flipV="1">
                <a:off x="8043863" y="3269090"/>
                <a:ext cx="737378" cy="147436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18" name="Conector recto 17">
                <a:extLst>
                  <a:ext uri="{FF2B5EF4-FFF2-40B4-BE49-F238E27FC236}">
                    <a16:creationId xmlns:a16="http://schemas.microsoft.com/office/drawing/2014/main" id="{8E3A5A29-2E4F-4A17-B20D-62B065B7B3AA}"/>
                  </a:ext>
                </a:extLst>
              </p:cNvPr>
              <p:cNvCxnSpPr>
                <a:cxnSpLocks/>
              </p:cNvCxnSpPr>
              <p:nvPr/>
            </p:nvCxnSpPr>
            <p:spPr>
              <a:xfrm flipH="1" flipV="1">
                <a:off x="8048625" y="3075256"/>
                <a:ext cx="732616" cy="660277"/>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19" name="Conector recto 18">
                <a:extLst>
                  <a:ext uri="{FF2B5EF4-FFF2-40B4-BE49-F238E27FC236}">
                    <a16:creationId xmlns:a16="http://schemas.microsoft.com/office/drawing/2014/main" id="{1AD7085E-485C-4A81-B6F0-6D961D0BC85B}"/>
                  </a:ext>
                </a:extLst>
              </p:cNvPr>
              <p:cNvCxnSpPr>
                <a:cxnSpLocks/>
              </p:cNvCxnSpPr>
              <p:nvPr/>
            </p:nvCxnSpPr>
            <p:spPr>
              <a:xfrm flipH="1" flipV="1">
                <a:off x="8048625" y="2872928"/>
                <a:ext cx="732616" cy="484635"/>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0" name="Conector recto 19">
                <a:extLst>
                  <a:ext uri="{FF2B5EF4-FFF2-40B4-BE49-F238E27FC236}">
                    <a16:creationId xmlns:a16="http://schemas.microsoft.com/office/drawing/2014/main" id="{1A98D97C-D3A2-4025-82FD-7F3D4FC01B5F}"/>
                  </a:ext>
                </a:extLst>
              </p:cNvPr>
              <p:cNvCxnSpPr>
                <a:cxnSpLocks/>
              </p:cNvCxnSpPr>
              <p:nvPr/>
            </p:nvCxnSpPr>
            <p:spPr>
              <a:xfrm flipH="1">
                <a:off x="8048627" y="1604963"/>
                <a:ext cx="732614" cy="665741"/>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1" name="Conector recto 20">
                <a:extLst>
                  <a:ext uri="{FF2B5EF4-FFF2-40B4-BE49-F238E27FC236}">
                    <a16:creationId xmlns:a16="http://schemas.microsoft.com/office/drawing/2014/main" id="{F1C1A9BC-718A-464F-88C6-364EBFF992B5}"/>
                  </a:ext>
                </a:extLst>
              </p:cNvPr>
              <p:cNvCxnSpPr>
                <a:cxnSpLocks/>
              </p:cNvCxnSpPr>
              <p:nvPr/>
            </p:nvCxnSpPr>
            <p:spPr>
              <a:xfrm flipH="1">
                <a:off x="8048625" y="1983581"/>
                <a:ext cx="732616" cy="49146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2" name="Conector recto 21">
                <a:extLst>
                  <a:ext uri="{FF2B5EF4-FFF2-40B4-BE49-F238E27FC236}">
                    <a16:creationId xmlns:a16="http://schemas.microsoft.com/office/drawing/2014/main" id="{4B4F5F08-A456-4A46-8075-3A836F94A493}"/>
                  </a:ext>
                </a:extLst>
              </p:cNvPr>
              <p:cNvCxnSpPr>
                <a:cxnSpLocks/>
              </p:cNvCxnSpPr>
              <p:nvPr/>
            </p:nvCxnSpPr>
            <p:spPr>
              <a:xfrm flipH="1" flipV="1">
                <a:off x="7714460" y="2265942"/>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3" name="Conector recto 22">
                <a:extLst>
                  <a:ext uri="{FF2B5EF4-FFF2-40B4-BE49-F238E27FC236}">
                    <a16:creationId xmlns:a16="http://schemas.microsoft.com/office/drawing/2014/main" id="{863A6EE6-11EA-4DFE-A6AA-C47AD266F41E}"/>
                  </a:ext>
                </a:extLst>
              </p:cNvPr>
              <p:cNvCxnSpPr>
                <a:cxnSpLocks/>
              </p:cNvCxnSpPr>
              <p:nvPr/>
            </p:nvCxnSpPr>
            <p:spPr>
              <a:xfrm flipH="1" flipV="1">
                <a:off x="7714460" y="246827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4" name="Conector recto 23">
                <a:extLst>
                  <a:ext uri="{FF2B5EF4-FFF2-40B4-BE49-F238E27FC236}">
                    <a16:creationId xmlns:a16="http://schemas.microsoft.com/office/drawing/2014/main" id="{924B6712-C639-43BC-A4A5-6845B1244CE6}"/>
                  </a:ext>
                </a:extLst>
              </p:cNvPr>
              <p:cNvCxnSpPr>
                <a:cxnSpLocks/>
              </p:cNvCxnSpPr>
              <p:nvPr/>
            </p:nvCxnSpPr>
            <p:spPr>
              <a:xfrm flipH="1" flipV="1">
                <a:off x="7714459" y="2670598"/>
                <a:ext cx="1044000"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5" name="Conector recto 24">
                <a:extLst>
                  <a:ext uri="{FF2B5EF4-FFF2-40B4-BE49-F238E27FC236}">
                    <a16:creationId xmlns:a16="http://schemas.microsoft.com/office/drawing/2014/main" id="{5818AD3B-A1DB-4758-A4A5-FB3E0E3E9E2F}"/>
                  </a:ext>
                </a:extLst>
              </p:cNvPr>
              <p:cNvCxnSpPr>
                <a:cxnSpLocks/>
              </p:cNvCxnSpPr>
              <p:nvPr/>
            </p:nvCxnSpPr>
            <p:spPr>
              <a:xfrm flipH="1" flipV="1">
                <a:off x="7714460" y="2872926"/>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6" name="Conector recto 25">
                <a:extLst>
                  <a:ext uri="{FF2B5EF4-FFF2-40B4-BE49-F238E27FC236}">
                    <a16:creationId xmlns:a16="http://schemas.microsoft.com/office/drawing/2014/main" id="{8085D196-2AFF-4687-9925-9CCE0DEF8BAF}"/>
                  </a:ext>
                </a:extLst>
              </p:cNvPr>
              <p:cNvCxnSpPr>
                <a:cxnSpLocks/>
              </p:cNvCxnSpPr>
              <p:nvPr/>
            </p:nvCxnSpPr>
            <p:spPr>
              <a:xfrm flipH="1" flipV="1">
                <a:off x="7714460" y="3075254"/>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7" name="Conector recto 26">
                <a:extLst>
                  <a:ext uri="{FF2B5EF4-FFF2-40B4-BE49-F238E27FC236}">
                    <a16:creationId xmlns:a16="http://schemas.microsoft.com/office/drawing/2014/main" id="{8FE30D59-BC4A-472A-91C4-CB5F46DFD147}"/>
                  </a:ext>
                </a:extLst>
              </p:cNvPr>
              <p:cNvCxnSpPr>
                <a:cxnSpLocks/>
              </p:cNvCxnSpPr>
              <p:nvPr/>
            </p:nvCxnSpPr>
            <p:spPr>
              <a:xfrm flipH="1" flipV="1">
                <a:off x="7714460" y="327758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grpSp>
        <p:sp>
          <p:nvSpPr>
            <p:cNvPr id="16" name="CuadroTexto 15">
              <a:extLst>
                <a:ext uri="{FF2B5EF4-FFF2-40B4-BE49-F238E27FC236}">
                  <a16:creationId xmlns:a16="http://schemas.microsoft.com/office/drawing/2014/main" id="{5B3BD4BC-A459-40DE-A19E-6713D67C50A6}"/>
                </a:ext>
              </a:extLst>
            </p:cNvPr>
            <p:cNvSpPr txBox="1"/>
            <p:nvPr/>
          </p:nvSpPr>
          <p:spPr>
            <a:xfrm>
              <a:off x="8643584" y="1406010"/>
              <a:ext cx="3313466" cy="3554819"/>
            </a:xfrm>
            <a:prstGeom prst="rect">
              <a:avLst/>
            </a:prstGeom>
            <a:noFill/>
            <a:effectLst>
              <a:outerShdw blurRad="50800" dist="38100" dir="2700000" algn="tl" rotWithShape="0">
                <a:prstClr val="black">
                  <a:alpha val="40000"/>
                </a:prstClr>
              </a:outerShdw>
            </a:effectLst>
          </p:spPr>
          <p:txBody>
            <a:bodyPr wrap="square">
              <a:spAutoFit/>
            </a:bodyPr>
            <a:lstStyle/>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Optimiza el uso del agua.</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Monitorea y controla la seguridad de su sistema.</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Evita roturas, torceduras o fallas en los motores.</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Recibe alertas y notificaciones.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Compatibilidad con la mayoría de las marcas del mercado y soporte técnico 365.</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Reduce tus costos operativos.</a:t>
              </a:r>
            </a:p>
          </p:txBody>
        </p:sp>
      </p:grpSp>
      <p:grpSp>
        <p:nvGrpSpPr>
          <p:cNvPr id="49" name="Grupo 48">
            <a:extLst>
              <a:ext uri="{FF2B5EF4-FFF2-40B4-BE49-F238E27FC236}">
                <a16:creationId xmlns:a16="http://schemas.microsoft.com/office/drawing/2014/main" id="{010A0749-FF18-4588-B44E-4D7B075E69AC}"/>
              </a:ext>
            </a:extLst>
          </p:cNvPr>
          <p:cNvGrpSpPr/>
          <p:nvPr/>
        </p:nvGrpSpPr>
        <p:grpSpPr>
          <a:xfrm>
            <a:off x="1947436" y="4355912"/>
            <a:ext cx="4569459" cy="2244121"/>
            <a:chOff x="3430736" y="4301840"/>
            <a:chExt cx="4569459" cy="2244121"/>
          </a:xfrm>
        </p:grpSpPr>
        <p:pic>
          <p:nvPicPr>
            <p:cNvPr id="45" name="Imagen 44">
              <a:extLst>
                <a:ext uri="{FF2B5EF4-FFF2-40B4-BE49-F238E27FC236}">
                  <a16:creationId xmlns:a16="http://schemas.microsoft.com/office/drawing/2014/main" id="{A6B708ED-9BE0-48BC-B7D5-3AE1F68D3F41}"/>
                </a:ext>
              </a:extLst>
            </p:cNvPr>
            <p:cNvPicPr>
              <a:picLocks noChangeAspect="1"/>
            </p:cNvPicPr>
            <p:nvPr/>
          </p:nvPicPr>
          <p:blipFill>
            <a:blip r:embed="rId3"/>
            <a:stretch>
              <a:fillRect/>
            </a:stretch>
          </p:blipFill>
          <p:spPr>
            <a:xfrm rot="655658">
              <a:off x="7029702" y="4510551"/>
              <a:ext cx="970493" cy="1874154"/>
            </a:xfrm>
            <a:prstGeom prst="rect">
              <a:avLst/>
            </a:prstGeom>
            <a:effectLst>
              <a:outerShdw blurRad="50800" dist="38100" dir="2700000" algn="tl" rotWithShape="0">
                <a:prstClr val="black">
                  <a:alpha val="40000"/>
                </a:prstClr>
              </a:outerShdw>
            </a:effectLst>
          </p:spPr>
        </p:pic>
        <p:pic>
          <p:nvPicPr>
            <p:cNvPr id="43" name="Imagen 42">
              <a:extLst>
                <a:ext uri="{FF2B5EF4-FFF2-40B4-BE49-F238E27FC236}">
                  <a16:creationId xmlns:a16="http://schemas.microsoft.com/office/drawing/2014/main" id="{62746D8C-973B-470B-8F65-51D537176715}"/>
                </a:ext>
              </a:extLst>
            </p:cNvPr>
            <p:cNvPicPr>
              <a:picLocks noChangeAspect="1"/>
            </p:cNvPicPr>
            <p:nvPr/>
          </p:nvPicPr>
          <p:blipFill>
            <a:blip r:embed="rId4"/>
            <a:stretch>
              <a:fillRect/>
            </a:stretch>
          </p:blipFill>
          <p:spPr>
            <a:xfrm>
              <a:off x="3430736" y="4960829"/>
              <a:ext cx="2417195" cy="1585132"/>
            </a:xfrm>
            <a:prstGeom prst="rect">
              <a:avLst/>
            </a:prstGeom>
          </p:spPr>
        </p:pic>
        <p:sp>
          <p:nvSpPr>
            <p:cNvPr id="51" name="CuadroTexto 50">
              <a:extLst>
                <a:ext uri="{FF2B5EF4-FFF2-40B4-BE49-F238E27FC236}">
                  <a16:creationId xmlns:a16="http://schemas.microsoft.com/office/drawing/2014/main" id="{901CA2A7-9193-40F8-B554-B271465C740F}"/>
                </a:ext>
              </a:extLst>
            </p:cNvPr>
            <p:cNvSpPr txBox="1"/>
            <p:nvPr/>
          </p:nvSpPr>
          <p:spPr>
            <a:xfrm>
              <a:off x="5027521" y="4733246"/>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2" name="CuadroTexto 51">
              <a:extLst>
                <a:ext uri="{FF2B5EF4-FFF2-40B4-BE49-F238E27FC236}">
                  <a16:creationId xmlns:a16="http://schemas.microsoft.com/office/drawing/2014/main" id="{94F01560-671A-4B10-9BB9-7DDEEE6FFDDB}"/>
                </a:ext>
              </a:extLst>
            </p:cNvPr>
            <p:cNvSpPr txBox="1"/>
            <p:nvPr/>
          </p:nvSpPr>
          <p:spPr>
            <a:xfrm>
              <a:off x="5212766" y="4608908"/>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3" name="CuadroTexto 52">
              <a:extLst>
                <a:ext uri="{FF2B5EF4-FFF2-40B4-BE49-F238E27FC236}">
                  <a16:creationId xmlns:a16="http://schemas.microsoft.com/office/drawing/2014/main" id="{05BE9DD1-A470-4CC3-91AE-73FC914BEBCC}"/>
                </a:ext>
              </a:extLst>
            </p:cNvPr>
            <p:cNvSpPr txBox="1"/>
            <p:nvPr/>
          </p:nvSpPr>
          <p:spPr>
            <a:xfrm>
              <a:off x="5398011" y="4502677"/>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4" name="CuadroTexto 53">
              <a:extLst>
                <a:ext uri="{FF2B5EF4-FFF2-40B4-BE49-F238E27FC236}">
                  <a16:creationId xmlns:a16="http://schemas.microsoft.com/office/drawing/2014/main" id="{AC3024A9-BD38-4CB0-A3B4-5932D234464E}"/>
                </a:ext>
              </a:extLst>
            </p:cNvPr>
            <p:cNvSpPr txBox="1"/>
            <p:nvPr/>
          </p:nvSpPr>
          <p:spPr>
            <a:xfrm>
              <a:off x="5583256" y="4412621"/>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5" name="CuadroTexto 54">
              <a:extLst>
                <a:ext uri="{FF2B5EF4-FFF2-40B4-BE49-F238E27FC236}">
                  <a16:creationId xmlns:a16="http://schemas.microsoft.com/office/drawing/2014/main" id="{CCB641A1-60CE-4A6E-A752-66D93B16C104}"/>
                </a:ext>
              </a:extLst>
            </p:cNvPr>
            <p:cNvSpPr txBox="1"/>
            <p:nvPr/>
          </p:nvSpPr>
          <p:spPr>
            <a:xfrm>
              <a:off x="5768501" y="4356097"/>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6" name="CuadroTexto 55">
              <a:extLst>
                <a:ext uri="{FF2B5EF4-FFF2-40B4-BE49-F238E27FC236}">
                  <a16:creationId xmlns:a16="http://schemas.microsoft.com/office/drawing/2014/main" id="{A66129E4-3DC1-4C5D-9040-8861E1EBA37E}"/>
                </a:ext>
              </a:extLst>
            </p:cNvPr>
            <p:cNvSpPr txBox="1"/>
            <p:nvPr/>
          </p:nvSpPr>
          <p:spPr>
            <a:xfrm>
              <a:off x="5953746" y="4317419"/>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9" name="CuadroTexto 58">
              <a:extLst>
                <a:ext uri="{FF2B5EF4-FFF2-40B4-BE49-F238E27FC236}">
                  <a16:creationId xmlns:a16="http://schemas.microsoft.com/office/drawing/2014/main" id="{B4D4B638-C365-48A2-B201-30FB3E12E706}"/>
                </a:ext>
              </a:extLst>
            </p:cNvPr>
            <p:cNvSpPr txBox="1"/>
            <p:nvPr/>
          </p:nvSpPr>
          <p:spPr>
            <a:xfrm>
              <a:off x="6138991" y="4301840"/>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60" name="CuadroTexto 59">
              <a:extLst>
                <a:ext uri="{FF2B5EF4-FFF2-40B4-BE49-F238E27FC236}">
                  <a16:creationId xmlns:a16="http://schemas.microsoft.com/office/drawing/2014/main" id="{41B561A6-FEDA-4EBB-AB46-8BA7150BD0D6}"/>
                </a:ext>
              </a:extLst>
            </p:cNvPr>
            <p:cNvSpPr txBox="1"/>
            <p:nvPr/>
          </p:nvSpPr>
          <p:spPr>
            <a:xfrm>
              <a:off x="6324236" y="4308190"/>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61" name="CuadroTexto 60">
              <a:extLst>
                <a:ext uri="{FF2B5EF4-FFF2-40B4-BE49-F238E27FC236}">
                  <a16:creationId xmlns:a16="http://schemas.microsoft.com/office/drawing/2014/main" id="{1916161B-C648-485B-83D6-19BA8CCB503E}"/>
                </a:ext>
              </a:extLst>
            </p:cNvPr>
            <p:cNvSpPr txBox="1"/>
            <p:nvPr/>
          </p:nvSpPr>
          <p:spPr>
            <a:xfrm>
              <a:off x="6509481" y="4330118"/>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62" name="CuadroTexto 61">
              <a:extLst>
                <a:ext uri="{FF2B5EF4-FFF2-40B4-BE49-F238E27FC236}">
                  <a16:creationId xmlns:a16="http://schemas.microsoft.com/office/drawing/2014/main" id="{535F4A29-26F4-4941-ADA1-2D83D28C6B3A}"/>
                </a:ext>
              </a:extLst>
            </p:cNvPr>
            <p:cNvSpPr txBox="1"/>
            <p:nvPr/>
          </p:nvSpPr>
          <p:spPr>
            <a:xfrm>
              <a:off x="6694726" y="4375171"/>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63" name="CuadroTexto 62">
              <a:extLst>
                <a:ext uri="{FF2B5EF4-FFF2-40B4-BE49-F238E27FC236}">
                  <a16:creationId xmlns:a16="http://schemas.microsoft.com/office/drawing/2014/main" id="{269D6ED1-623C-4441-8131-170682D17CBB}"/>
                </a:ext>
              </a:extLst>
            </p:cNvPr>
            <p:cNvSpPr txBox="1"/>
            <p:nvPr/>
          </p:nvSpPr>
          <p:spPr>
            <a:xfrm>
              <a:off x="6879974" y="4435556"/>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grpSp>
      <p:pic>
        <p:nvPicPr>
          <p:cNvPr id="76" name="Imagen 75">
            <a:extLst>
              <a:ext uri="{FF2B5EF4-FFF2-40B4-BE49-F238E27FC236}">
                <a16:creationId xmlns:a16="http://schemas.microsoft.com/office/drawing/2014/main" id="{65C2F336-FF5E-4194-B856-918D73C3922F}"/>
              </a:ext>
            </a:extLst>
          </p:cNvPr>
          <p:cNvPicPr>
            <a:picLocks noChangeAspect="1"/>
          </p:cNvPicPr>
          <p:nvPr/>
        </p:nvPicPr>
        <p:blipFill>
          <a:blip r:embed="rId5"/>
          <a:stretch>
            <a:fillRect/>
          </a:stretch>
        </p:blipFill>
        <p:spPr>
          <a:xfrm>
            <a:off x="2133257" y="1616234"/>
            <a:ext cx="3962743" cy="2639797"/>
          </a:xfrm>
          <a:prstGeom prst="rect">
            <a:avLst/>
          </a:prstGeom>
          <a:effectLst>
            <a:outerShdw blurRad="50800" dist="38100" dir="2700000" algn="tl" rotWithShape="0">
              <a:prstClr val="black">
                <a:alpha val="40000"/>
              </a:prstClr>
            </a:outerShdw>
          </a:effectLst>
        </p:spPr>
      </p:pic>
      <p:sp>
        <p:nvSpPr>
          <p:cNvPr id="34" name="CuadroTexto 33">
            <a:extLst>
              <a:ext uri="{FF2B5EF4-FFF2-40B4-BE49-F238E27FC236}">
                <a16:creationId xmlns:a16="http://schemas.microsoft.com/office/drawing/2014/main" id="{A897B06E-64CB-458D-8E51-D59F5136188B}"/>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AUTOMATIZACIÓN DEL REGIEGO DE MOVIMIENTO CONTINUO</a:t>
            </a:r>
          </a:p>
        </p:txBody>
      </p:sp>
    </p:spTree>
    <p:extLst>
      <p:ext uri="{BB962C8B-B14F-4D97-AF65-F5344CB8AC3E}">
        <p14:creationId xmlns:p14="http://schemas.microsoft.com/office/powerpoint/2010/main" val="276594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46" name="Grupo 45">
            <a:extLst>
              <a:ext uri="{FF2B5EF4-FFF2-40B4-BE49-F238E27FC236}">
                <a16:creationId xmlns:a16="http://schemas.microsoft.com/office/drawing/2014/main" id="{9F62755E-71A9-4197-805B-956CF88E9979}"/>
              </a:ext>
            </a:extLst>
          </p:cNvPr>
          <p:cNvGrpSpPr/>
          <p:nvPr/>
        </p:nvGrpSpPr>
        <p:grpSpPr>
          <a:xfrm>
            <a:off x="2462941" y="1808768"/>
            <a:ext cx="3906658" cy="2889068"/>
            <a:chOff x="3985320" y="2714898"/>
            <a:chExt cx="4411559" cy="3262455"/>
          </a:xfrm>
        </p:grpSpPr>
        <p:grpSp>
          <p:nvGrpSpPr>
            <p:cNvPr id="41" name="Grupo 40">
              <a:extLst>
                <a:ext uri="{FF2B5EF4-FFF2-40B4-BE49-F238E27FC236}">
                  <a16:creationId xmlns:a16="http://schemas.microsoft.com/office/drawing/2014/main" id="{274556F9-4272-4226-B682-E94ADA1B9C77}"/>
                </a:ext>
              </a:extLst>
            </p:cNvPr>
            <p:cNvGrpSpPr/>
            <p:nvPr/>
          </p:nvGrpSpPr>
          <p:grpSpPr>
            <a:xfrm>
              <a:off x="3985320" y="2714898"/>
              <a:ext cx="3736046" cy="2840394"/>
              <a:chOff x="4563291" y="1323703"/>
              <a:chExt cx="5234759" cy="3979817"/>
            </a:xfrm>
          </p:grpSpPr>
          <p:pic>
            <p:nvPicPr>
              <p:cNvPr id="40" name="Imagen 39">
                <a:extLst>
                  <a:ext uri="{FF2B5EF4-FFF2-40B4-BE49-F238E27FC236}">
                    <a16:creationId xmlns:a16="http://schemas.microsoft.com/office/drawing/2014/main" id="{1C024F38-4646-48EF-A626-575A13E9B720}"/>
                  </a:ext>
                </a:extLst>
              </p:cNvPr>
              <p:cNvPicPr>
                <a:picLocks noChangeAspect="1"/>
              </p:cNvPicPr>
              <p:nvPr/>
            </p:nvPicPr>
            <p:blipFill rotWithShape="1">
              <a:blip r:embed="rId3"/>
              <a:srcRect l="7070" t="14587" r="7070" b="20137"/>
              <a:stretch/>
            </p:blipFill>
            <p:spPr>
              <a:xfrm>
                <a:off x="4563291" y="1323703"/>
                <a:ext cx="5234759" cy="3979817"/>
              </a:xfrm>
              <a:prstGeom prst="rect">
                <a:avLst/>
              </a:prstGeom>
            </p:spPr>
          </p:pic>
          <p:pic>
            <p:nvPicPr>
              <p:cNvPr id="38" name="Imagen 37">
                <a:extLst>
                  <a:ext uri="{FF2B5EF4-FFF2-40B4-BE49-F238E27FC236}">
                    <a16:creationId xmlns:a16="http://schemas.microsoft.com/office/drawing/2014/main" id="{D3F9B82F-753C-409B-B541-021789A0E0E4}"/>
                  </a:ext>
                </a:extLst>
              </p:cNvPr>
              <p:cNvPicPr>
                <a:picLocks noChangeAspect="1"/>
              </p:cNvPicPr>
              <p:nvPr/>
            </p:nvPicPr>
            <p:blipFill>
              <a:blip r:embed="rId4"/>
              <a:stretch>
                <a:fillRect/>
              </a:stretch>
            </p:blipFill>
            <p:spPr>
              <a:xfrm>
                <a:off x="4628458" y="1400361"/>
                <a:ext cx="5169592" cy="2832005"/>
              </a:xfrm>
              <a:prstGeom prst="rect">
                <a:avLst/>
              </a:prstGeom>
            </p:spPr>
          </p:pic>
        </p:grpSp>
        <p:grpSp>
          <p:nvGrpSpPr>
            <p:cNvPr id="45" name="Grupo 44">
              <a:extLst>
                <a:ext uri="{FF2B5EF4-FFF2-40B4-BE49-F238E27FC236}">
                  <a16:creationId xmlns:a16="http://schemas.microsoft.com/office/drawing/2014/main" id="{13053213-C514-46C8-AE83-D1DB04096F77}"/>
                </a:ext>
              </a:extLst>
            </p:cNvPr>
            <p:cNvGrpSpPr/>
            <p:nvPr/>
          </p:nvGrpSpPr>
          <p:grpSpPr>
            <a:xfrm>
              <a:off x="5963991" y="4433073"/>
              <a:ext cx="2309647" cy="1544280"/>
              <a:chOff x="5110551" y="1942758"/>
              <a:chExt cx="2309647" cy="1544280"/>
            </a:xfrm>
          </p:grpSpPr>
          <p:pic>
            <p:nvPicPr>
              <p:cNvPr id="44" name="Imagen 43">
                <a:extLst>
                  <a:ext uri="{FF2B5EF4-FFF2-40B4-BE49-F238E27FC236}">
                    <a16:creationId xmlns:a16="http://schemas.microsoft.com/office/drawing/2014/main" id="{85E6B3A8-A326-4E18-9325-A9C5098900E0}"/>
                  </a:ext>
                </a:extLst>
              </p:cNvPr>
              <p:cNvPicPr>
                <a:picLocks noChangeAspect="1"/>
              </p:cNvPicPr>
              <p:nvPr/>
            </p:nvPicPr>
            <p:blipFill rotWithShape="1">
              <a:blip r:embed="rId5"/>
              <a:srcRect l="6399" t="21206" r="6907" b="20889"/>
              <a:stretch/>
            </p:blipFill>
            <p:spPr>
              <a:xfrm>
                <a:off x="5110551" y="1942758"/>
                <a:ext cx="2309647" cy="1544280"/>
              </a:xfrm>
              <a:prstGeom prst="rect">
                <a:avLst/>
              </a:prstGeom>
            </p:spPr>
          </p:pic>
          <p:pic>
            <p:nvPicPr>
              <p:cNvPr id="50" name="Imagen 49">
                <a:extLst>
                  <a:ext uri="{FF2B5EF4-FFF2-40B4-BE49-F238E27FC236}">
                    <a16:creationId xmlns:a16="http://schemas.microsoft.com/office/drawing/2014/main" id="{72066CE9-B33B-4F4B-B3D7-F5F80B40EE67}"/>
                  </a:ext>
                </a:extLst>
              </p:cNvPr>
              <p:cNvPicPr>
                <a:picLocks noChangeAspect="1"/>
              </p:cNvPicPr>
              <p:nvPr/>
            </p:nvPicPr>
            <p:blipFill rotWithShape="1">
              <a:blip r:embed="rId4"/>
              <a:srcRect t="7306" r="1953" b="2527"/>
              <a:stretch/>
            </p:blipFill>
            <p:spPr>
              <a:xfrm>
                <a:off x="5182594" y="2041525"/>
                <a:ext cx="2154832" cy="1355725"/>
              </a:xfrm>
              <a:prstGeom prst="rect">
                <a:avLst/>
              </a:prstGeom>
            </p:spPr>
          </p:pic>
        </p:grpSp>
        <p:pic>
          <p:nvPicPr>
            <p:cNvPr id="36" name="Imagen 35">
              <a:extLst>
                <a:ext uri="{FF2B5EF4-FFF2-40B4-BE49-F238E27FC236}">
                  <a16:creationId xmlns:a16="http://schemas.microsoft.com/office/drawing/2014/main" id="{3A2489B5-AC7B-43BE-87EF-B3E0A6D25BAB}"/>
                </a:ext>
              </a:extLst>
            </p:cNvPr>
            <p:cNvPicPr>
              <a:picLocks noChangeAspect="1"/>
            </p:cNvPicPr>
            <p:nvPr/>
          </p:nvPicPr>
          <p:blipFill>
            <a:blip r:embed="rId6"/>
            <a:stretch>
              <a:fillRect/>
            </a:stretch>
          </p:blipFill>
          <p:spPr>
            <a:xfrm>
              <a:off x="7466462" y="3432219"/>
              <a:ext cx="930417" cy="1921641"/>
            </a:xfrm>
            <a:prstGeom prst="rect">
              <a:avLst/>
            </a:prstGeom>
            <a:ln>
              <a:noFill/>
            </a:ln>
            <a:effectLst>
              <a:outerShdw blurRad="292100" dist="139700" dir="2700000" algn="tl" rotWithShape="0">
                <a:srgbClr val="333333">
                  <a:alpha val="65000"/>
                </a:srgbClr>
              </a:outerShdw>
            </a:effectLst>
          </p:spPr>
        </p:pic>
      </p:grpSp>
      <p:grpSp>
        <p:nvGrpSpPr>
          <p:cNvPr id="54" name="Grupo 53">
            <a:extLst>
              <a:ext uri="{FF2B5EF4-FFF2-40B4-BE49-F238E27FC236}">
                <a16:creationId xmlns:a16="http://schemas.microsoft.com/office/drawing/2014/main" id="{C11AFC0C-1AA7-4537-A03E-F74934AA28AB}"/>
              </a:ext>
            </a:extLst>
          </p:cNvPr>
          <p:cNvGrpSpPr/>
          <p:nvPr/>
        </p:nvGrpSpPr>
        <p:grpSpPr>
          <a:xfrm>
            <a:off x="6563754" y="1899900"/>
            <a:ext cx="1066782" cy="3645571"/>
            <a:chOff x="7714459" y="1604963"/>
            <a:chExt cx="1066782" cy="3645571"/>
          </a:xfrm>
        </p:grpSpPr>
        <p:cxnSp>
          <p:nvCxnSpPr>
            <p:cNvPr id="56" name="Conector recto 55">
              <a:extLst>
                <a:ext uri="{FF2B5EF4-FFF2-40B4-BE49-F238E27FC236}">
                  <a16:creationId xmlns:a16="http://schemas.microsoft.com/office/drawing/2014/main" id="{06E08839-971A-407B-988E-BBC2D94F83AD}"/>
                </a:ext>
              </a:extLst>
            </p:cNvPr>
            <p:cNvCxnSpPr>
              <a:cxnSpLocks/>
            </p:cNvCxnSpPr>
            <p:nvPr/>
          </p:nvCxnSpPr>
          <p:spPr>
            <a:xfrm flipH="1" flipV="1">
              <a:off x="8043863" y="3269091"/>
              <a:ext cx="734448" cy="1981443"/>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57" name="Conector recto 56">
              <a:extLst>
                <a:ext uri="{FF2B5EF4-FFF2-40B4-BE49-F238E27FC236}">
                  <a16:creationId xmlns:a16="http://schemas.microsoft.com/office/drawing/2014/main" id="{CA8E4C19-B78F-4659-87CE-BB35D24FF1D5}"/>
                </a:ext>
              </a:extLst>
            </p:cNvPr>
            <p:cNvCxnSpPr>
              <a:cxnSpLocks/>
            </p:cNvCxnSpPr>
            <p:nvPr/>
          </p:nvCxnSpPr>
          <p:spPr>
            <a:xfrm flipH="1" flipV="1">
              <a:off x="8048625" y="3075257"/>
              <a:ext cx="729686" cy="1825356"/>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58" name="Conector recto 57">
              <a:extLst>
                <a:ext uri="{FF2B5EF4-FFF2-40B4-BE49-F238E27FC236}">
                  <a16:creationId xmlns:a16="http://schemas.microsoft.com/office/drawing/2014/main" id="{3371F905-EE36-4768-B22A-00E908CF839E}"/>
                </a:ext>
              </a:extLst>
            </p:cNvPr>
            <p:cNvCxnSpPr>
              <a:cxnSpLocks/>
            </p:cNvCxnSpPr>
            <p:nvPr/>
          </p:nvCxnSpPr>
          <p:spPr>
            <a:xfrm flipH="1" flipV="1">
              <a:off x="8048625" y="2872929"/>
              <a:ext cx="729686" cy="1631517"/>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59" name="Conector recto 58">
              <a:extLst>
                <a:ext uri="{FF2B5EF4-FFF2-40B4-BE49-F238E27FC236}">
                  <a16:creationId xmlns:a16="http://schemas.microsoft.com/office/drawing/2014/main" id="{46EAAEC9-64BB-43F2-AB3D-6A8629F15B5A}"/>
                </a:ext>
              </a:extLst>
            </p:cNvPr>
            <p:cNvCxnSpPr>
              <a:cxnSpLocks/>
            </p:cNvCxnSpPr>
            <p:nvPr/>
          </p:nvCxnSpPr>
          <p:spPr>
            <a:xfrm flipH="1">
              <a:off x="8048627" y="1604963"/>
              <a:ext cx="732614" cy="665741"/>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0" name="Conector recto 59">
              <a:extLst>
                <a:ext uri="{FF2B5EF4-FFF2-40B4-BE49-F238E27FC236}">
                  <a16:creationId xmlns:a16="http://schemas.microsoft.com/office/drawing/2014/main" id="{D71A0837-007F-4BC2-BF1F-BBABAA1A198E}"/>
                </a:ext>
              </a:extLst>
            </p:cNvPr>
            <p:cNvCxnSpPr>
              <a:cxnSpLocks/>
            </p:cNvCxnSpPr>
            <p:nvPr/>
          </p:nvCxnSpPr>
          <p:spPr>
            <a:xfrm flipH="1">
              <a:off x="8043863" y="2305050"/>
              <a:ext cx="734448" cy="16322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1" name="Conector recto 60">
              <a:extLst>
                <a:ext uri="{FF2B5EF4-FFF2-40B4-BE49-F238E27FC236}">
                  <a16:creationId xmlns:a16="http://schemas.microsoft.com/office/drawing/2014/main" id="{C6D62F1F-E471-4CF5-8B4C-92C6DB77C8B3}"/>
                </a:ext>
              </a:extLst>
            </p:cNvPr>
            <p:cNvCxnSpPr>
              <a:cxnSpLocks/>
            </p:cNvCxnSpPr>
            <p:nvPr/>
          </p:nvCxnSpPr>
          <p:spPr>
            <a:xfrm flipH="1" flipV="1">
              <a:off x="7714460" y="2265942"/>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2" name="Conector recto 61">
              <a:extLst>
                <a:ext uri="{FF2B5EF4-FFF2-40B4-BE49-F238E27FC236}">
                  <a16:creationId xmlns:a16="http://schemas.microsoft.com/office/drawing/2014/main" id="{648544EA-DAF1-4275-870B-9A390B52CC25}"/>
                </a:ext>
              </a:extLst>
            </p:cNvPr>
            <p:cNvCxnSpPr>
              <a:cxnSpLocks/>
            </p:cNvCxnSpPr>
            <p:nvPr/>
          </p:nvCxnSpPr>
          <p:spPr>
            <a:xfrm flipH="1" flipV="1">
              <a:off x="7714460" y="246827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3" name="Conector recto 62">
              <a:extLst>
                <a:ext uri="{FF2B5EF4-FFF2-40B4-BE49-F238E27FC236}">
                  <a16:creationId xmlns:a16="http://schemas.microsoft.com/office/drawing/2014/main" id="{E67CCC62-DD2D-4A87-A60A-9BE3D4462C30}"/>
                </a:ext>
              </a:extLst>
            </p:cNvPr>
            <p:cNvCxnSpPr>
              <a:cxnSpLocks/>
            </p:cNvCxnSpPr>
            <p:nvPr/>
          </p:nvCxnSpPr>
          <p:spPr>
            <a:xfrm flipH="1" flipV="1">
              <a:off x="7714459" y="2670598"/>
              <a:ext cx="345600"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4" name="Conector recto 63">
              <a:extLst>
                <a:ext uri="{FF2B5EF4-FFF2-40B4-BE49-F238E27FC236}">
                  <a16:creationId xmlns:a16="http://schemas.microsoft.com/office/drawing/2014/main" id="{A48CB37A-43C8-4D2C-9910-39044B9D029B}"/>
                </a:ext>
              </a:extLst>
            </p:cNvPr>
            <p:cNvCxnSpPr>
              <a:cxnSpLocks/>
            </p:cNvCxnSpPr>
            <p:nvPr/>
          </p:nvCxnSpPr>
          <p:spPr>
            <a:xfrm flipH="1" flipV="1">
              <a:off x="7714460" y="2872926"/>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5" name="Conector recto 64">
              <a:extLst>
                <a:ext uri="{FF2B5EF4-FFF2-40B4-BE49-F238E27FC236}">
                  <a16:creationId xmlns:a16="http://schemas.microsoft.com/office/drawing/2014/main" id="{CB4CD921-2F6D-4C0B-972A-00A1B32D475E}"/>
                </a:ext>
              </a:extLst>
            </p:cNvPr>
            <p:cNvCxnSpPr>
              <a:cxnSpLocks/>
            </p:cNvCxnSpPr>
            <p:nvPr/>
          </p:nvCxnSpPr>
          <p:spPr>
            <a:xfrm flipH="1" flipV="1">
              <a:off x="7714460" y="3075254"/>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6" name="Conector recto 65">
              <a:extLst>
                <a:ext uri="{FF2B5EF4-FFF2-40B4-BE49-F238E27FC236}">
                  <a16:creationId xmlns:a16="http://schemas.microsoft.com/office/drawing/2014/main" id="{934E020F-ADF0-40A3-A4F4-83E26CD742E8}"/>
                </a:ext>
              </a:extLst>
            </p:cNvPr>
            <p:cNvCxnSpPr>
              <a:cxnSpLocks/>
            </p:cNvCxnSpPr>
            <p:nvPr/>
          </p:nvCxnSpPr>
          <p:spPr>
            <a:xfrm flipH="1" flipV="1">
              <a:off x="7714460" y="327758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3" name="Conector recto 72">
              <a:extLst>
                <a:ext uri="{FF2B5EF4-FFF2-40B4-BE49-F238E27FC236}">
                  <a16:creationId xmlns:a16="http://schemas.microsoft.com/office/drawing/2014/main" id="{AEB47D57-0856-4496-B867-48EBA306F115}"/>
                </a:ext>
              </a:extLst>
            </p:cNvPr>
            <p:cNvCxnSpPr>
              <a:cxnSpLocks/>
            </p:cNvCxnSpPr>
            <p:nvPr/>
          </p:nvCxnSpPr>
          <p:spPr>
            <a:xfrm flipH="1" flipV="1">
              <a:off x="8043863" y="2670598"/>
              <a:ext cx="734448" cy="1148928"/>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grpSp>
      <p:grpSp>
        <p:nvGrpSpPr>
          <p:cNvPr id="67" name="Grupo 66">
            <a:extLst>
              <a:ext uri="{FF2B5EF4-FFF2-40B4-BE49-F238E27FC236}">
                <a16:creationId xmlns:a16="http://schemas.microsoft.com/office/drawing/2014/main" id="{63F9C71B-D712-4014-ACAD-DA13A124BF3A}"/>
              </a:ext>
            </a:extLst>
          </p:cNvPr>
          <p:cNvGrpSpPr/>
          <p:nvPr/>
        </p:nvGrpSpPr>
        <p:grpSpPr>
          <a:xfrm>
            <a:off x="2504128" y="5081332"/>
            <a:ext cx="4790126" cy="1389928"/>
            <a:chOff x="351785" y="1058842"/>
            <a:chExt cx="11488429" cy="3333543"/>
          </a:xfrm>
        </p:grpSpPr>
        <p:pic>
          <p:nvPicPr>
            <p:cNvPr id="68" name="Imagen 67">
              <a:extLst>
                <a:ext uri="{FF2B5EF4-FFF2-40B4-BE49-F238E27FC236}">
                  <a16:creationId xmlns:a16="http://schemas.microsoft.com/office/drawing/2014/main" id="{5EDF840C-1972-41C7-9695-71FE013C61E3}"/>
                </a:ext>
              </a:extLst>
            </p:cNvPr>
            <p:cNvPicPr>
              <a:picLocks noChangeAspect="1"/>
            </p:cNvPicPr>
            <p:nvPr/>
          </p:nvPicPr>
          <p:blipFill rotWithShape="1">
            <a:blip r:embed="rId7"/>
            <a:srcRect b="40972"/>
            <a:stretch/>
          </p:blipFill>
          <p:spPr>
            <a:xfrm>
              <a:off x="351785" y="1058842"/>
              <a:ext cx="11488429" cy="3333543"/>
            </a:xfrm>
            <a:prstGeom prst="rect">
              <a:avLst/>
            </a:prstGeom>
          </p:spPr>
        </p:pic>
        <p:pic>
          <p:nvPicPr>
            <p:cNvPr id="69" name="Imagen 68">
              <a:extLst>
                <a:ext uri="{FF2B5EF4-FFF2-40B4-BE49-F238E27FC236}">
                  <a16:creationId xmlns:a16="http://schemas.microsoft.com/office/drawing/2014/main" id="{D93F00DB-6971-444C-937D-CC595ECBF59E}"/>
                </a:ext>
              </a:extLst>
            </p:cNvPr>
            <p:cNvPicPr>
              <a:picLocks noChangeAspect="1"/>
            </p:cNvPicPr>
            <p:nvPr/>
          </p:nvPicPr>
          <p:blipFill>
            <a:blip r:embed="rId8"/>
            <a:stretch>
              <a:fillRect/>
            </a:stretch>
          </p:blipFill>
          <p:spPr>
            <a:xfrm rot="630127">
              <a:off x="7146003" y="1442763"/>
              <a:ext cx="1172537" cy="2358000"/>
            </a:xfrm>
            <a:prstGeom prst="rect">
              <a:avLst/>
            </a:prstGeom>
            <a:effectLst>
              <a:outerShdw blurRad="50800" dist="38100" dir="2700000" algn="tl" rotWithShape="0">
                <a:prstClr val="black">
                  <a:alpha val="40000"/>
                </a:prstClr>
              </a:outerShdw>
            </a:effectLst>
          </p:spPr>
        </p:pic>
        <p:pic>
          <p:nvPicPr>
            <p:cNvPr id="70" name="Imagen 69">
              <a:extLst>
                <a:ext uri="{FF2B5EF4-FFF2-40B4-BE49-F238E27FC236}">
                  <a16:creationId xmlns:a16="http://schemas.microsoft.com/office/drawing/2014/main" id="{D5FF4E46-75E6-428D-9BC5-04311619512E}"/>
                </a:ext>
              </a:extLst>
            </p:cNvPr>
            <p:cNvPicPr>
              <a:picLocks noChangeAspect="1"/>
            </p:cNvPicPr>
            <p:nvPr/>
          </p:nvPicPr>
          <p:blipFill>
            <a:blip r:embed="rId9"/>
            <a:stretch>
              <a:fillRect/>
            </a:stretch>
          </p:blipFill>
          <p:spPr>
            <a:xfrm rot="251537">
              <a:off x="6254574" y="1290915"/>
              <a:ext cx="1272308" cy="2358965"/>
            </a:xfrm>
            <a:prstGeom prst="rect">
              <a:avLst/>
            </a:prstGeom>
          </p:spPr>
        </p:pic>
        <p:pic>
          <p:nvPicPr>
            <p:cNvPr id="71" name="Imagen 70">
              <a:extLst>
                <a:ext uri="{FF2B5EF4-FFF2-40B4-BE49-F238E27FC236}">
                  <a16:creationId xmlns:a16="http://schemas.microsoft.com/office/drawing/2014/main" id="{9F062872-A993-41AA-81B5-7BD53C5FC229}"/>
                </a:ext>
              </a:extLst>
            </p:cNvPr>
            <p:cNvPicPr>
              <a:picLocks noChangeAspect="1"/>
            </p:cNvPicPr>
            <p:nvPr/>
          </p:nvPicPr>
          <p:blipFill>
            <a:blip r:embed="rId10"/>
            <a:stretch>
              <a:fillRect/>
            </a:stretch>
          </p:blipFill>
          <p:spPr>
            <a:xfrm rot="21334614">
              <a:off x="5180941" y="1269034"/>
              <a:ext cx="1283092" cy="2358000"/>
            </a:xfrm>
            <a:prstGeom prst="rect">
              <a:avLst/>
            </a:prstGeom>
          </p:spPr>
        </p:pic>
        <p:pic>
          <p:nvPicPr>
            <p:cNvPr id="72" name="Imagen 71">
              <a:extLst>
                <a:ext uri="{FF2B5EF4-FFF2-40B4-BE49-F238E27FC236}">
                  <a16:creationId xmlns:a16="http://schemas.microsoft.com/office/drawing/2014/main" id="{36686C04-84CF-4309-B19F-1ACCA72165D3}"/>
                </a:ext>
              </a:extLst>
            </p:cNvPr>
            <p:cNvPicPr>
              <a:picLocks noChangeAspect="1"/>
            </p:cNvPicPr>
            <p:nvPr/>
          </p:nvPicPr>
          <p:blipFill>
            <a:blip r:embed="rId6"/>
            <a:stretch>
              <a:fillRect/>
            </a:stretch>
          </p:blipFill>
          <p:spPr>
            <a:xfrm rot="20912277">
              <a:off x="4045000" y="1380338"/>
              <a:ext cx="1357292" cy="2358000"/>
            </a:xfrm>
            <a:prstGeom prst="rect">
              <a:avLst/>
            </a:prstGeom>
            <a:ln>
              <a:noFill/>
            </a:ln>
            <a:effectLst>
              <a:outerShdw blurRad="292100" dist="139700" dir="2700000" algn="tl" rotWithShape="0">
                <a:srgbClr val="333333">
                  <a:alpha val="65000"/>
                </a:srgbClr>
              </a:outerShdw>
            </a:effectLst>
          </p:spPr>
        </p:pic>
      </p:grpSp>
      <p:sp>
        <p:nvSpPr>
          <p:cNvPr id="55" name="CuadroTexto 54">
            <a:extLst>
              <a:ext uri="{FF2B5EF4-FFF2-40B4-BE49-F238E27FC236}">
                <a16:creationId xmlns:a16="http://schemas.microsoft.com/office/drawing/2014/main" id="{CF220F62-DAC1-4E4E-94DE-ADC5F99899E8}"/>
              </a:ext>
            </a:extLst>
          </p:cNvPr>
          <p:cNvSpPr txBox="1"/>
          <p:nvPr/>
        </p:nvSpPr>
        <p:spPr>
          <a:xfrm>
            <a:off x="7492879" y="1700947"/>
            <a:ext cx="3313466" cy="4093428"/>
          </a:xfrm>
          <a:prstGeom prst="rect">
            <a:avLst/>
          </a:prstGeom>
          <a:noFill/>
          <a:effectLst>
            <a:outerShdw blurRad="50800" dist="38100" dir="2700000" algn="tl" rotWithShape="0">
              <a:prstClr val="black">
                <a:alpha val="40000"/>
              </a:prstClr>
            </a:outerShdw>
          </a:effectLst>
        </p:spPr>
        <p:txBody>
          <a:bodyPr wrap="square">
            <a:spAutoFit/>
          </a:bodyPr>
          <a:lstStyle/>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Todas tus parcelas, sistemas de riego y bombeo en un solo lugar.</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Monitorea y controla tus:</a:t>
            </a:r>
          </a:p>
          <a:p>
            <a:pPr marL="357188" lvl="2"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Sensores.</a:t>
            </a:r>
          </a:p>
          <a:p>
            <a:pPr marL="357188" lvl="2"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Sistemas estacionarios.</a:t>
            </a:r>
          </a:p>
          <a:p>
            <a:pPr marL="357188" lvl="2"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Sistemas de movimiento continuo.</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Consulta las fichas técnicas de los cultivos.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Programa el riego de cada parcela.</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Recibe alertas y notificaciones.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Gestiona tus usuarios.</a:t>
            </a:r>
            <a:endParaRPr lang="es-MX" sz="2000" b="0" dirty="0">
              <a:solidFill>
                <a:srgbClr val="115E21"/>
              </a:solidFill>
              <a:latin typeface="Agency FB" panose="020B0503020202020204" pitchFamily="34" charset="0"/>
              <a:cs typeface="Arial"/>
            </a:endParaRPr>
          </a:p>
        </p:txBody>
      </p:sp>
      <p:sp>
        <p:nvSpPr>
          <p:cNvPr id="33" name="CuadroTexto 32">
            <a:extLst>
              <a:ext uri="{FF2B5EF4-FFF2-40B4-BE49-F238E27FC236}">
                <a16:creationId xmlns:a16="http://schemas.microsoft.com/office/drawing/2014/main" id="{DF773E50-EA9C-486E-8119-57AF0B90BBA7}"/>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SISTEMAS DE MONITOREO Y CONTROL</a:t>
            </a:r>
          </a:p>
        </p:txBody>
      </p:sp>
    </p:spTree>
    <p:extLst>
      <p:ext uri="{BB962C8B-B14F-4D97-AF65-F5344CB8AC3E}">
        <p14:creationId xmlns:p14="http://schemas.microsoft.com/office/powerpoint/2010/main" val="1444774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08BA0DE-5574-3D6B-B201-A854468D3F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3" name="Freeform: Shape 12">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2">
            <a:extLst>
              <a:ext uri="{FF2B5EF4-FFF2-40B4-BE49-F238E27FC236}">
                <a16:creationId xmlns:a16="http://schemas.microsoft.com/office/drawing/2014/main" id="{5415F58D-9FA9-71CA-9E4F-54700F71B3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
        <p:nvSpPr>
          <p:cNvPr id="4" name="CuadroTexto 3">
            <a:extLst>
              <a:ext uri="{FF2B5EF4-FFF2-40B4-BE49-F238E27FC236}">
                <a16:creationId xmlns:a16="http://schemas.microsoft.com/office/drawing/2014/main" id="{8EB3FE2F-FD72-AC65-361B-1A6F09AC9574}"/>
              </a:ext>
            </a:extLst>
          </p:cNvPr>
          <p:cNvSpPr txBox="1"/>
          <p:nvPr/>
        </p:nvSpPr>
        <p:spPr>
          <a:xfrm>
            <a:off x="621195" y="2302302"/>
            <a:ext cx="3798405" cy="830997"/>
          </a:xfrm>
          <a:prstGeom prst="rect">
            <a:avLst/>
          </a:prstGeom>
          <a:noFill/>
        </p:spPr>
        <p:txBody>
          <a:bodyPr wrap="squar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Conclusiones</a:t>
            </a:r>
          </a:p>
        </p:txBody>
      </p:sp>
    </p:spTree>
    <p:extLst>
      <p:ext uri="{BB962C8B-B14F-4D97-AF65-F5344CB8AC3E}">
        <p14:creationId xmlns:p14="http://schemas.microsoft.com/office/powerpoint/2010/main" val="3341433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9" name="Freeform 10">
            <a:extLst>
              <a:ext uri="{FF2B5EF4-FFF2-40B4-BE49-F238E27FC236}">
                <a16:creationId xmlns:a16="http://schemas.microsoft.com/office/drawing/2014/main" id="{1179705E-913C-7B53-AB34-0762E06C2BE1}"/>
              </a:ext>
            </a:extLst>
          </p:cNvPr>
          <p:cNvSpPr/>
          <p:nvPr/>
        </p:nvSpPr>
        <p:spPr>
          <a:xfrm>
            <a:off x="8117471" y="5441346"/>
            <a:ext cx="2519109" cy="1400760"/>
          </a:xfrm>
          <a:custGeom>
            <a:avLst/>
            <a:gdLst/>
            <a:ahLst/>
            <a:cxnLst/>
            <a:rect l="l" t="t" r="r" b="b"/>
            <a:pathLst>
              <a:path w="5071170" h="4158359">
                <a:moveTo>
                  <a:pt x="0" y="0"/>
                </a:moveTo>
                <a:lnTo>
                  <a:pt x="5071170" y="0"/>
                </a:lnTo>
                <a:lnTo>
                  <a:pt x="5071170" y="4158359"/>
                </a:lnTo>
                <a:lnTo>
                  <a:pt x="0" y="4158359"/>
                </a:lnTo>
                <a:lnTo>
                  <a:pt x="0" y="0"/>
                </a:lnTo>
                <a:close/>
              </a:path>
            </a:pathLst>
          </a:custGeom>
          <a:blipFill>
            <a:blip r:embed="rId3">
              <a:extLst>
                <a:ext uri="{96DAC541-7B7A-43D3-8B79-37D633B846F1}">
                  <asvg:svgBlip xmlns:asvg="http://schemas.microsoft.com/office/drawing/2016/SVG/main" r:embed="rId4"/>
                </a:ext>
              </a:extLst>
            </a:blip>
            <a:stretch>
              <a:fillRect b="-47100"/>
            </a:stretch>
          </a:blipFill>
          <a:ln cap="sq">
            <a:noFill/>
            <a:prstDash val="solid"/>
            <a:miter/>
          </a:ln>
        </p:spPr>
        <p:txBody>
          <a:bodyPr/>
          <a:lstStyle/>
          <a:p>
            <a:endParaRPr lang="es-MX"/>
          </a:p>
        </p:txBody>
      </p:sp>
      <p:sp>
        <p:nvSpPr>
          <p:cNvPr id="10" name="Freeform 11">
            <a:extLst>
              <a:ext uri="{FF2B5EF4-FFF2-40B4-BE49-F238E27FC236}">
                <a16:creationId xmlns:a16="http://schemas.microsoft.com/office/drawing/2014/main" id="{B2ED2C40-6533-DDA6-E99B-FB7BA0105970}"/>
              </a:ext>
            </a:extLst>
          </p:cNvPr>
          <p:cNvSpPr/>
          <p:nvPr/>
        </p:nvSpPr>
        <p:spPr>
          <a:xfrm>
            <a:off x="7857537" y="3784691"/>
            <a:ext cx="2519109" cy="2060513"/>
          </a:xfrm>
          <a:custGeom>
            <a:avLst/>
            <a:gdLst/>
            <a:ahLst/>
            <a:cxnLst/>
            <a:rect l="l" t="t" r="r" b="b"/>
            <a:pathLst>
              <a:path w="5071170" h="4158359">
                <a:moveTo>
                  <a:pt x="0" y="0"/>
                </a:moveTo>
                <a:lnTo>
                  <a:pt x="5071170" y="0"/>
                </a:lnTo>
                <a:lnTo>
                  <a:pt x="5071170" y="4158359"/>
                </a:lnTo>
                <a:lnTo>
                  <a:pt x="0" y="415835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26" name="Freeform 15">
            <a:extLst>
              <a:ext uri="{FF2B5EF4-FFF2-40B4-BE49-F238E27FC236}">
                <a16:creationId xmlns:a16="http://schemas.microsoft.com/office/drawing/2014/main" id="{11DF875D-E8A2-66D0-441F-505A58C79862}"/>
              </a:ext>
            </a:extLst>
          </p:cNvPr>
          <p:cNvSpPr/>
          <p:nvPr/>
        </p:nvSpPr>
        <p:spPr>
          <a:xfrm>
            <a:off x="9791713" y="256163"/>
            <a:ext cx="2372754" cy="2718572"/>
          </a:xfrm>
          <a:custGeom>
            <a:avLst/>
            <a:gdLst/>
            <a:ahLst/>
            <a:cxnLst/>
            <a:rect l="l" t="t" r="r" b="b"/>
            <a:pathLst>
              <a:path w="4776546" h="5316504">
                <a:moveTo>
                  <a:pt x="0" y="0"/>
                </a:moveTo>
                <a:lnTo>
                  <a:pt x="4776546" y="0"/>
                </a:lnTo>
                <a:lnTo>
                  <a:pt x="4776546" y="5316504"/>
                </a:lnTo>
                <a:lnTo>
                  <a:pt x="0" y="5316504"/>
                </a:lnTo>
                <a:lnTo>
                  <a:pt x="0" y="0"/>
                </a:lnTo>
                <a:close/>
              </a:path>
            </a:pathLst>
          </a:custGeom>
          <a:blipFill>
            <a:blip r:embed="rId5"/>
            <a:stretch>
              <a:fillRect/>
            </a:stretch>
          </a:blipFill>
          <a:ln cap="sq">
            <a:noFill/>
            <a:prstDash val="solid"/>
            <a:miter/>
          </a:ln>
        </p:spPr>
        <p:txBody>
          <a:bodyPr/>
          <a:lstStyle/>
          <a:p>
            <a:endParaRPr lang="es-MX"/>
          </a:p>
        </p:txBody>
      </p:sp>
      <p:grpSp>
        <p:nvGrpSpPr>
          <p:cNvPr id="34" name="Grupo 33">
            <a:extLst>
              <a:ext uri="{FF2B5EF4-FFF2-40B4-BE49-F238E27FC236}">
                <a16:creationId xmlns:a16="http://schemas.microsoft.com/office/drawing/2014/main" id="{D143A217-436E-6088-C87E-98C8DCD96972}"/>
              </a:ext>
            </a:extLst>
          </p:cNvPr>
          <p:cNvGrpSpPr/>
          <p:nvPr/>
        </p:nvGrpSpPr>
        <p:grpSpPr>
          <a:xfrm>
            <a:off x="8379028" y="2918455"/>
            <a:ext cx="3855709" cy="3974745"/>
            <a:chOff x="12473494" y="3436388"/>
            <a:chExt cx="5664357" cy="6143513"/>
          </a:xfrm>
        </p:grpSpPr>
        <p:sp>
          <p:nvSpPr>
            <p:cNvPr id="72" name="Freeform 6">
              <a:extLst>
                <a:ext uri="{FF2B5EF4-FFF2-40B4-BE49-F238E27FC236}">
                  <a16:creationId xmlns:a16="http://schemas.microsoft.com/office/drawing/2014/main" id="{020D51AF-C6A4-1BEF-175F-055D47D65C6C}"/>
                </a:ext>
              </a:extLst>
            </p:cNvPr>
            <p:cNvSpPr/>
            <p:nvPr/>
          </p:nvSpPr>
          <p:spPr>
            <a:xfrm>
              <a:off x="12771615" y="3436388"/>
              <a:ext cx="5366236" cy="6094931"/>
            </a:xfrm>
            <a:custGeom>
              <a:avLst/>
              <a:gdLst/>
              <a:ahLst/>
              <a:cxnLst/>
              <a:rect l="l" t="t" r="r" b="b"/>
              <a:pathLst>
                <a:path w="15164141" h="9701494">
                  <a:moveTo>
                    <a:pt x="0" y="0"/>
                  </a:moveTo>
                  <a:lnTo>
                    <a:pt x="15164142" y="0"/>
                  </a:lnTo>
                  <a:lnTo>
                    <a:pt x="15164142" y="9701494"/>
                  </a:lnTo>
                  <a:lnTo>
                    <a:pt x="0" y="9701494"/>
                  </a:lnTo>
                  <a:lnTo>
                    <a:pt x="0" y="0"/>
                  </a:lnTo>
                  <a:close/>
                </a:path>
              </a:pathLst>
            </a:custGeom>
            <a:blipFill>
              <a:blip r:embed="rId6">
                <a:alphaModFix amt="88000"/>
              </a:blip>
              <a:stretch>
                <a:fillRect l="-5672" t="-31317" r="-107814" b="-28228"/>
              </a:stretch>
            </a:blipFill>
            <a:ln cap="sq">
              <a:noFill/>
              <a:prstDash val="solid"/>
              <a:miter/>
            </a:ln>
          </p:spPr>
          <p:txBody>
            <a:bodyPr/>
            <a:lstStyle/>
            <a:p>
              <a:endParaRPr lang="es-MX"/>
            </a:p>
          </p:txBody>
        </p:sp>
        <p:sp>
          <p:nvSpPr>
            <p:cNvPr id="73" name="Freeform 7">
              <a:extLst>
                <a:ext uri="{FF2B5EF4-FFF2-40B4-BE49-F238E27FC236}">
                  <a16:creationId xmlns:a16="http://schemas.microsoft.com/office/drawing/2014/main" id="{036056E6-3DB8-BFEF-DA12-488C90EC6CCF}"/>
                </a:ext>
              </a:extLst>
            </p:cNvPr>
            <p:cNvSpPr/>
            <p:nvPr/>
          </p:nvSpPr>
          <p:spPr>
            <a:xfrm>
              <a:off x="13156134" y="3442286"/>
              <a:ext cx="4966653" cy="4114800"/>
            </a:xfrm>
            <a:custGeom>
              <a:avLst/>
              <a:gdLst/>
              <a:ahLst/>
              <a:cxnLst/>
              <a:rect l="l" t="t" r="r" b="b"/>
              <a:pathLst>
                <a:path w="8489594" h="5486400">
                  <a:moveTo>
                    <a:pt x="0" y="0"/>
                  </a:moveTo>
                  <a:lnTo>
                    <a:pt x="8489594" y="0"/>
                  </a:lnTo>
                  <a:lnTo>
                    <a:pt x="8489594" y="5486400"/>
                  </a:lnTo>
                  <a:lnTo>
                    <a:pt x="0" y="5486400"/>
                  </a:lnTo>
                  <a:lnTo>
                    <a:pt x="0" y="0"/>
                  </a:lnTo>
                  <a:close/>
                </a:path>
              </a:pathLst>
            </a:custGeom>
            <a:blipFill>
              <a:blip r:embed="rId7">
                <a:extLst>
                  <a:ext uri="{96DAC541-7B7A-43D3-8B79-37D633B846F1}">
                    <asvg:svgBlip xmlns:asvg="http://schemas.microsoft.com/office/drawing/2016/SVG/main" r:embed="rId8"/>
                  </a:ext>
                </a:extLst>
              </a:blip>
              <a:stretch>
                <a:fillRect r="-28199"/>
              </a:stretch>
            </a:blipFill>
            <a:ln cap="sq">
              <a:noFill/>
              <a:prstDash val="solid"/>
              <a:miter/>
            </a:ln>
          </p:spPr>
          <p:txBody>
            <a:bodyPr/>
            <a:lstStyle/>
            <a:p>
              <a:endParaRPr lang="es-MX"/>
            </a:p>
          </p:txBody>
        </p:sp>
        <p:sp>
          <p:nvSpPr>
            <p:cNvPr id="74" name="Freeform 8">
              <a:extLst>
                <a:ext uri="{FF2B5EF4-FFF2-40B4-BE49-F238E27FC236}">
                  <a16:creationId xmlns:a16="http://schemas.microsoft.com/office/drawing/2014/main" id="{4F4B7162-BFD2-9919-6490-3774AAA3A1C2}"/>
                </a:ext>
              </a:extLst>
            </p:cNvPr>
            <p:cNvSpPr/>
            <p:nvPr/>
          </p:nvSpPr>
          <p:spPr>
            <a:xfrm>
              <a:off x="12473494" y="5211775"/>
              <a:ext cx="5018049" cy="4114800"/>
            </a:xfrm>
            <a:custGeom>
              <a:avLst/>
              <a:gdLst/>
              <a:ahLst/>
              <a:cxnLst/>
              <a:rect l="l" t="t" r="r" b="b"/>
              <a:pathLst>
                <a:path w="6690732" h="5486400">
                  <a:moveTo>
                    <a:pt x="0" y="0"/>
                  </a:moveTo>
                  <a:lnTo>
                    <a:pt x="6690732" y="0"/>
                  </a:lnTo>
                  <a:lnTo>
                    <a:pt x="6690732"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75" name="Freeform 9">
              <a:extLst>
                <a:ext uri="{FF2B5EF4-FFF2-40B4-BE49-F238E27FC236}">
                  <a16:creationId xmlns:a16="http://schemas.microsoft.com/office/drawing/2014/main" id="{181A07CD-18A6-62A9-5004-26F1AE8B9569}"/>
                </a:ext>
              </a:extLst>
            </p:cNvPr>
            <p:cNvSpPr/>
            <p:nvPr/>
          </p:nvSpPr>
          <p:spPr>
            <a:xfrm flipH="1">
              <a:off x="15048452" y="5052248"/>
              <a:ext cx="3057559" cy="3920817"/>
            </a:xfrm>
            <a:custGeom>
              <a:avLst/>
              <a:gdLst/>
              <a:ahLst/>
              <a:cxnLst/>
              <a:rect l="l" t="t" r="r" b="b"/>
              <a:pathLst>
                <a:path w="6375314" h="5227757">
                  <a:moveTo>
                    <a:pt x="6375313" y="0"/>
                  </a:moveTo>
                  <a:lnTo>
                    <a:pt x="0" y="0"/>
                  </a:lnTo>
                  <a:lnTo>
                    <a:pt x="0" y="5227757"/>
                  </a:lnTo>
                  <a:lnTo>
                    <a:pt x="6375313" y="5227757"/>
                  </a:lnTo>
                  <a:lnTo>
                    <a:pt x="6375313" y="0"/>
                  </a:lnTo>
                  <a:close/>
                </a:path>
              </a:pathLst>
            </a:custGeom>
            <a:blipFill>
              <a:blip r:embed="rId3">
                <a:extLst>
                  <a:ext uri="{96DAC541-7B7A-43D3-8B79-37D633B846F1}">
                    <asvg:svgBlip xmlns:asvg="http://schemas.microsoft.com/office/drawing/2016/SVG/main" r:embed="rId4"/>
                  </a:ext>
                </a:extLst>
              </a:blip>
              <a:stretch>
                <a:fillRect l="-56382"/>
              </a:stretch>
            </a:blipFill>
            <a:ln cap="sq">
              <a:noFill/>
              <a:prstDash val="solid"/>
              <a:miter/>
            </a:ln>
          </p:spPr>
          <p:txBody>
            <a:bodyPr/>
            <a:lstStyle/>
            <a:p>
              <a:endParaRPr lang="es-MX"/>
            </a:p>
          </p:txBody>
        </p:sp>
        <p:sp>
          <p:nvSpPr>
            <p:cNvPr id="76" name="Freeform 12">
              <a:extLst>
                <a:ext uri="{FF2B5EF4-FFF2-40B4-BE49-F238E27FC236}">
                  <a16:creationId xmlns:a16="http://schemas.microsoft.com/office/drawing/2014/main" id="{E85DE553-6DAF-49DA-BBDF-DDA1FF733BFC}"/>
                </a:ext>
              </a:extLst>
            </p:cNvPr>
            <p:cNvSpPr/>
            <p:nvPr/>
          </p:nvSpPr>
          <p:spPr>
            <a:xfrm flipH="1">
              <a:off x="16244293" y="6723326"/>
              <a:ext cx="1824646" cy="2856575"/>
            </a:xfrm>
            <a:custGeom>
              <a:avLst/>
              <a:gdLst/>
              <a:ahLst/>
              <a:cxnLst/>
              <a:rect l="l" t="t" r="r" b="b"/>
              <a:pathLst>
                <a:path w="5071170" h="4158359">
                  <a:moveTo>
                    <a:pt x="5071170" y="0"/>
                  </a:moveTo>
                  <a:lnTo>
                    <a:pt x="0" y="0"/>
                  </a:lnTo>
                  <a:lnTo>
                    <a:pt x="0" y="4158359"/>
                  </a:lnTo>
                  <a:lnTo>
                    <a:pt x="5071170" y="4158359"/>
                  </a:lnTo>
                  <a:lnTo>
                    <a:pt x="5071170" y="0"/>
                  </a:lnTo>
                  <a:close/>
                </a:path>
              </a:pathLst>
            </a:custGeom>
            <a:blipFill>
              <a:blip r:embed="rId3">
                <a:extLst>
                  <a:ext uri="{96DAC541-7B7A-43D3-8B79-37D633B846F1}">
                    <asvg:svgBlip xmlns:asvg="http://schemas.microsoft.com/office/drawing/2016/SVG/main" r:embed="rId4"/>
                  </a:ext>
                </a:extLst>
              </a:blip>
              <a:stretch>
                <a:fillRect l="-108445" b="-9179"/>
              </a:stretch>
            </a:blipFill>
            <a:ln cap="sq">
              <a:noFill/>
              <a:prstDash val="solid"/>
              <a:miter/>
            </a:ln>
          </p:spPr>
          <p:txBody>
            <a:bodyPr/>
            <a:lstStyle/>
            <a:p>
              <a:endParaRPr lang="es-MX"/>
            </a:p>
          </p:txBody>
        </p:sp>
        <p:sp>
          <p:nvSpPr>
            <p:cNvPr id="77" name="Freeform 13">
              <a:extLst>
                <a:ext uri="{FF2B5EF4-FFF2-40B4-BE49-F238E27FC236}">
                  <a16:creationId xmlns:a16="http://schemas.microsoft.com/office/drawing/2014/main" id="{53DB39CA-251F-2F5B-2DDC-67ED10203F27}"/>
                </a:ext>
              </a:extLst>
            </p:cNvPr>
            <p:cNvSpPr/>
            <p:nvPr/>
          </p:nvSpPr>
          <p:spPr>
            <a:xfrm flipH="1">
              <a:off x="17289352" y="4662543"/>
              <a:ext cx="833436" cy="3118769"/>
            </a:xfrm>
            <a:custGeom>
              <a:avLst/>
              <a:gdLst/>
              <a:ahLst/>
              <a:cxnLst/>
              <a:rect l="l" t="t" r="r" b="b"/>
              <a:pathLst>
                <a:path w="5071170" h="4158359">
                  <a:moveTo>
                    <a:pt x="5071170" y="0"/>
                  </a:moveTo>
                  <a:lnTo>
                    <a:pt x="0" y="0"/>
                  </a:lnTo>
                  <a:lnTo>
                    <a:pt x="0" y="4158359"/>
                  </a:lnTo>
                  <a:lnTo>
                    <a:pt x="5071170" y="4158359"/>
                  </a:lnTo>
                  <a:lnTo>
                    <a:pt x="5071170" y="0"/>
                  </a:lnTo>
                  <a:close/>
                </a:path>
              </a:pathLst>
            </a:custGeom>
            <a:blipFill>
              <a:blip r:embed="rId3">
                <a:extLst>
                  <a:ext uri="{96DAC541-7B7A-43D3-8B79-37D633B846F1}">
                    <asvg:svgBlip xmlns:asvg="http://schemas.microsoft.com/office/drawing/2016/SVG/main" r:embed="rId4"/>
                  </a:ext>
                </a:extLst>
              </a:blip>
              <a:stretch>
                <a:fillRect l="-356349" r="1"/>
              </a:stretch>
            </a:blipFill>
            <a:ln cap="sq">
              <a:noFill/>
              <a:prstDash val="solid"/>
              <a:miter/>
            </a:ln>
          </p:spPr>
          <p:txBody>
            <a:bodyPr/>
            <a:lstStyle/>
            <a:p>
              <a:endParaRPr lang="es-MX"/>
            </a:p>
          </p:txBody>
        </p:sp>
        <p:sp>
          <p:nvSpPr>
            <p:cNvPr id="78" name="Freeform 14">
              <a:extLst>
                <a:ext uri="{FF2B5EF4-FFF2-40B4-BE49-F238E27FC236}">
                  <a16:creationId xmlns:a16="http://schemas.microsoft.com/office/drawing/2014/main" id="{257ACCA8-23C8-0379-D5C4-5E41D85EC516}"/>
                </a:ext>
              </a:extLst>
            </p:cNvPr>
            <p:cNvSpPr/>
            <p:nvPr/>
          </p:nvSpPr>
          <p:spPr>
            <a:xfrm>
              <a:off x="14605344" y="6667638"/>
              <a:ext cx="2551176" cy="2826701"/>
            </a:xfrm>
            <a:custGeom>
              <a:avLst/>
              <a:gdLst/>
              <a:ahLst/>
              <a:cxnLst/>
              <a:rect l="l" t="t" r="r" b="b"/>
              <a:pathLst>
                <a:path w="3401568" h="5486400">
                  <a:moveTo>
                    <a:pt x="0" y="0"/>
                  </a:moveTo>
                  <a:lnTo>
                    <a:pt x="3401568" y="0"/>
                  </a:lnTo>
                  <a:lnTo>
                    <a:pt x="3401568"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b="-45570"/>
              </a:stretch>
            </a:blipFill>
            <a:ln cap="sq">
              <a:noFill/>
              <a:prstDash val="solid"/>
              <a:miter/>
            </a:ln>
          </p:spPr>
          <p:txBody>
            <a:bodyPr/>
            <a:lstStyle/>
            <a:p>
              <a:endParaRPr lang="es-MX"/>
            </a:p>
          </p:txBody>
        </p:sp>
      </p:grpSp>
      <p:sp>
        <p:nvSpPr>
          <p:cNvPr id="35" name="Freeform 27">
            <a:extLst>
              <a:ext uri="{FF2B5EF4-FFF2-40B4-BE49-F238E27FC236}">
                <a16:creationId xmlns:a16="http://schemas.microsoft.com/office/drawing/2014/main" id="{27CBBE1E-76CE-7035-FD84-4D1BDF2FB19E}"/>
              </a:ext>
            </a:extLst>
          </p:cNvPr>
          <p:cNvSpPr/>
          <p:nvPr/>
        </p:nvSpPr>
        <p:spPr>
          <a:xfrm>
            <a:off x="-37273" y="2918456"/>
            <a:ext cx="8643182" cy="3943314"/>
          </a:xfrm>
          <a:custGeom>
            <a:avLst/>
            <a:gdLst/>
            <a:ahLst/>
            <a:cxnLst/>
            <a:rect l="l" t="t" r="r" b="b"/>
            <a:pathLst>
              <a:path w="15164141" h="9701494">
                <a:moveTo>
                  <a:pt x="0" y="0"/>
                </a:moveTo>
                <a:lnTo>
                  <a:pt x="15164141" y="0"/>
                </a:lnTo>
                <a:lnTo>
                  <a:pt x="15164141" y="9701494"/>
                </a:lnTo>
                <a:lnTo>
                  <a:pt x="0" y="9701494"/>
                </a:lnTo>
                <a:lnTo>
                  <a:pt x="0" y="0"/>
                </a:lnTo>
                <a:close/>
              </a:path>
            </a:pathLst>
          </a:custGeom>
          <a:blipFill>
            <a:blip r:embed="rId6">
              <a:alphaModFix amt="88000"/>
            </a:blip>
            <a:stretch>
              <a:fillRect l="-3545" t="-31200" r="-29899" b="-27734"/>
            </a:stretch>
          </a:blipFill>
          <a:ln cap="sq">
            <a:noFill/>
            <a:prstDash val="solid"/>
            <a:miter/>
          </a:ln>
        </p:spPr>
        <p:txBody>
          <a:bodyPr/>
          <a:lstStyle/>
          <a:p>
            <a:endParaRPr lang="es-MX"/>
          </a:p>
        </p:txBody>
      </p:sp>
      <p:grpSp>
        <p:nvGrpSpPr>
          <p:cNvPr id="36" name="Grupo 35">
            <a:extLst>
              <a:ext uri="{FF2B5EF4-FFF2-40B4-BE49-F238E27FC236}">
                <a16:creationId xmlns:a16="http://schemas.microsoft.com/office/drawing/2014/main" id="{7737362C-F4F6-1A1A-D55A-93EEBA451457}"/>
              </a:ext>
            </a:extLst>
          </p:cNvPr>
          <p:cNvGrpSpPr/>
          <p:nvPr/>
        </p:nvGrpSpPr>
        <p:grpSpPr>
          <a:xfrm>
            <a:off x="-80028" y="2561893"/>
            <a:ext cx="12376136" cy="395983"/>
            <a:chOff x="-277203" y="3054675"/>
            <a:chExt cx="18619881" cy="488625"/>
          </a:xfrm>
        </p:grpSpPr>
        <p:sp>
          <p:nvSpPr>
            <p:cNvPr id="62" name="Freeform 28">
              <a:extLst>
                <a:ext uri="{FF2B5EF4-FFF2-40B4-BE49-F238E27FC236}">
                  <a16:creationId xmlns:a16="http://schemas.microsoft.com/office/drawing/2014/main" id="{C9D70413-5141-AA76-D091-C3E987486497}"/>
                </a:ext>
              </a:extLst>
            </p:cNvPr>
            <p:cNvSpPr/>
            <p:nvPr/>
          </p:nvSpPr>
          <p:spPr>
            <a:xfrm>
              <a:off x="8915400"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3" name="Freeform 28">
              <a:extLst>
                <a:ext uri="{FF2B5EF4-FFF2-40B4-BE49-F238E27FC236}">
                  <a16:creationId xmlns:a16="http://schemas.microsoft.com/office/drawing/2014/main" id="{AFA4E98A-A2B5-B606-E8D0-925B6E981F98}"/>
                </a:ext>
              </a:extLst>
            </p:cNvPr>
            <p:cNvSpPr/>
            <p:nvPr/>
          </p:nvSpPr>
          <p:spPr>
            <a:xfrm>
              <a:off x="16255264"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4" name="Freeform 28">
              <a:extLst>
                <a:ext uri="{FF2B5EF4-FFF2-40B4-BE49-F238E27FC236}">
                  <a16:creationId xmlns:a16="http://schemas.microsoft.com/office/drawing/2014/main" id="{92301CE3-C367-A0BC-93DC-A68B29D38270}"/>
                </a:ext>
              </a:extLst>
            </p:cNvPr>
            <p:cNvSpPr/>
            <p:nvPr/>
          </p:nvSpPr>
          <p:spPr>
            <a:xfrm>
              <a:off x="14420298"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5" name="Freeform 28">
              <a:extLst>
                <a:ext uri="{FF2B5EF4-FFF2-40B4-BE49-F238E27FC236}">
                  <a16:creationId xmlns:a16="http://schemas.microsoft.com/office/drawing/2014/main" id="{666B8163-692B-6873-ED0D-E9654E8FA9B9}"/>
                </a:ext>
              </a:extLst>
            </p:cNvPr>
            <p:cNvSpPr/>
            <p:nvPr/>
          </p:nvSpPr>
          <p:spPr>
            <a:xfrm>
              <a:off x="10750366"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6" name="Freeform 28">
              <a:extLst>
                <a:ext uri="{FF2B5EF4-FFF2-40B4-BE49-F238E27FC236}">
                  <a16:creationId xmlns:a16="http://schemas.microsoft.com/office/drawing/2014/main" id="{042470E1-10AB-B7A4-6A33-3FB505864C82}"/>
                </a:ext>
              </a:extLst>
            </p:cNvPr>
            <p:cNvSpPr/>
            <p:nvPr/>
          </p:nvSpPr>
          <p:spPr>
            <a:xfrm>
              <a:off x="12585332"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7" name="Freeform 28">
              <a:extLst>
                <a:ext uri="{FF2B5EF4-FFF2-40B4-BE49-F238E27FC236}">
                  <a16:creationId xmlns:a16="http://schemas.microsoft.com/office/drawing/2014/main" id="{15B99C84-2FA6-8A0F-C240-60BEF81D0549}"/>
                </a:ext>
              </a:extLst>
            </p:cNvPr>
            <p:cNvSpPr/>
            <p:nvPr/>
          </p:nvSpPr>
          <p:spPr>
            <a:xfrm>
              <a:off x="-277203"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8" name="Freeform 28">
              <a:extLst>
                <a:ext uri="{FF2B5EF4-FFF2-40B4-BE49-F238E27FC236}">
                  <a16:creationId xmlns:a16="http://schemas.microsoft.com/office/drawing/2014/main" id="{4DC94CB3-B769-C3FE-1B60-D46CF73A8247}"/>
                </a:ext>
              </a:extLst>
            </p:cNvPr>
            <p:cNvSpPr/>
            <p:nvPr/>
          </p:nvSpPr>
          <p:spPr>
            <a:xfrm>
              <a:off x="7062661"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9" name="Freeform 28">
              <a:extLst>
                <a:ext uri="{FF2B5EF4-FFF2-40B4-BE49-F238E27FC236}">
                  <a16:creationId xmlns:a16="http://schemas.microsoft.com/office/drawing/2014/main" id="{9E0B242C-4E49-C8ED-1182-5FE0EA9F1A47}"/>
                </a:ext>
              </a:extLst>
            </p:cNvPr>
            <p:cNvSpPr/>
            <p:nvPr/>
          </p:nvSpPr>
          <p:spPr>
            <a:xfrm>
              <a:off x="5227695"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70" name="Freeform 28">
              <a:extLst>
                <a:ext uri="{FF2B5EF4-FFF2-40B4-BE49-F238E27FC236}">
                  <a16:creationId xmlns:a16="http://schemas.microsoft.com/office/drawing/2014/main" id="{8FA368F7-5E31-FDB4-59EF-167685490E9C}"/>
                </a:ext>
              </a:extLst>
            </p:cNvPr>
            <p:cNvSpPr/>
            <p:nvPr/>
          </p:nvSpPr>
          <p:spPr>
            <a:xfrm>
              <a:off x="1557763"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71" name="Freeform 28">
              <a:extLst>
                <a:ext uri="{FF2B5EF4-FFF2-40B4-BE49-F238E27FC236}">
                  <a16:creationId xmlns:a16="http://schemas.microsoft.com/office/drawing/2014/main" id="{08832D12-1446-5C3B-55BF-E3797404DED5}"/>
                </a:ext>
              </a:extLst>
            </p:cNvPr>
            <p:cNvSpPr/>
            <p:nvPr/>
          </p:nvSpPr>
          <p:spPr>
            <a:xfrm>
              <a:off x="3392729"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grpSp>
      <p:sp>
        <p:nvSpPr>
          <p:cNvPr id="84" name="Rectángulo 83">
            <a:extLst>
              <a:ext uri="{FF2B5EF4-FFF2-40B4-BE49-F238E27FC236}">
                <a16:creationId xmlns:a16="http://schemas.microsoft.com/office/drawing/2014/main" id="{3A774B8F-4D0E-DFDE-4C8B-DC318FF50776}"/>
              </a:ext>
            </a:extLst>
          </p:cNvPr>
          <p:cNvSpPr/>
          <p:nvPr/>
        </p:nvSpPr>
        <p:spPr>
          <a:xfrm>
            <a:off x="1115545" y="2578158"/>
            <a:ext cx="5874223" cy="4315043"/>
          </a:xfrm>
          <a:prstGeom prst="rect">
            <a:avLst/>
          </a:prstGeom>
          <a:gradFill flip="none" rotWithShape="1">
            <a:gsLst>
              <a:gs pos="13000">
                <a:schemeClr val="bg1"/>
              </a:gs>
              <a:gs pos="66000">
                <a:schemeClr val="bg1">
                  <a:alpha val="4917"/>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56CAE3D7-2E0D-4B24-A915-BB72A5F69DCF}"/>
              </a:ext>
            </a:extLst>
          </p:cNvPr>
          <p:cNvGrpSpPr/>
          <p:nvPr/>
        </p:nvGrpSpPr>
        <p:grpSpPr>
          <a:xfrm>
            <a:off x="6001873" y="2009685"/>
            <a:ext cx="3313532" cy="4478149"/>
            <a:chOff x="5777310" y="1169415"/>
            <a:chExt cx="3313532" cy="4478149"/>
          </a:xfrm>
        </p:grpSpPr>
        <p:grpSp>
          <p:nvGrpSpPr>
            <p:cNvPr id="37" name="Grupo 36">
              <a:extLst>
                <a:ext uri="{FF2B5EF4-FFF2-40B4-BE49-F238E27FC236}">
                  <a16:creationId xmlns:a16="http://schemas.microsoft.com/office/drawing/2014/main" id="{48CD5D60-83BE-36B4-3B13-8DB92F3D268C}"/>
                </a:ext>
              </a:extLst>
            </p:cNvPr>
            <p:cNvGrpSpPr/>
            <p:nvPr/>
          </p:nvGrpSpPr>
          <p:grpSpPr>
            <a:xfrm>
              <a:off x="8856965" y="1308100"/>
              <a:ext cx="233877" cy="4210050"/>
              <a:chOff x="12646566" y="2247900"/>
              <a:chExt cx="282062" cy="7681896"/>
            </a:xfrm>
          </p:grpSpPr>
          <p:sp>
            <p:nvSpPr>
              <p:cNvPr id="40" name="Freeform 30">
                <a:extLst>
                  <a:ext uri="{FF2B5EF4-FFF2-40B4-BE49-F238E27FC236}">
                    <a16:creationId xmlns:a16="http://schemas.microsoft.com/office/drawing/2014/main" id="{D0D46B03-46F5-5FDD-1F2F-A36D369CC97C}"/>
                  </a:ext>
                </a:extLst>
              </p:cNvPr>
              <p:cNvSpPr/>
              <p:nvPr/>
            </p:nvSpPr>
            <p:spPr>
              <a:xfrm>
                <a:off x="12646566" y="2247900"/>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sz="1100"/>
              </a:p>
            </p:txBody>
          </p:sp>
          <p:sp>
            <p:nvSpPr>
              <p:cNvPr id="41" name="Freeform 43">
                <a:extLst>
                  <a:ext uri="{FF2B5EF4-FFF2-40B4-BE49-F238E27FC236}">
                    <a16:creationId xmlns:a16="http://schemas.microsoft.com/office/drawing/2014/main" id="{29672662-773D-456D-C579-90404A17DFBF}"/>
                  </a:ext>
                </a:extLst>
              </p:cNvPr>
              <p:cNvSpPr/>
              <p:nvPr/>
            </p:nvSpPr>
            <p:spPr>
              <a:xfrm>
                <a:off x="12646566" y="4660899"/>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48" name="Freeform 44">
                <a:extLst>
                  <a:ext uri="{FF2B5EF4-FFF2-40B4-BE49-F238E27FC236}">
                    <a16:creationId xmlns:a16="http://schemas.microsoft.com/office/drawing/2014/main" id="{52673D1F-CD85-109E-3B1D-AC10E89F53B2}"/>
                  </a:ext>
                </a:extLst>
              </p:cNvPr>
              <p:cNvSpPr/>
              <p:nvPr/>
            </p:nvSpPr>
            <p:spPr>
              <a:xfrm>
                <a:off x="12646566" y="5465232"/>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0" name="Freeform 45">
                <a:extLst>
                  <a:ext uri="{FF2B5EF4-FFF2-40B4-BE49-F238E27FC236}">
                    <a16:creationId xmlns:a16="http://schemas.microsoft.com/office/drawing/2014/main" id="{F94DDCF5-5ABC-314D-6F3F-567595E0F631}"/>
                  </a:ext>
                </a:extLst>
              </p:cNvPr>
              <p:cNvSpPr/>
              <p:nvPr/>
            </p:nvSpPr>
            <p:spPr>
              <a:xfrm>
                <a:off x="12646566" y="6269565"/>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2" name="Freeform 46">
                <a:extLst>
                  <a:ext uri="{FF2B5EF4-FFF2-40B4-BE49-F238E27FC236}">
                    <a16:creationId xmlns:a16="http://schemas.microsoft.com/office/drawing/2014/main" id="{2C305FB0-3154-7035-288C-F6A0F65B2305}"/>
                  </a:ext>
                </a:extLst>
              </p:cNvPr>
              <p:cNvSpPr/>
              <p:nvPr/>
            </p:nvSpPr>
            <p:spPr>
              <a:xfrm>
                <a:off x="12646566" y="7073898"/>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4" name="Freeform 47">
                <a:extLst>
                  <a:ext uri="{FF2B5EF4-FFF2-40B4-BE49-F238E27FC236}">
                    <a16:creationId xmlns:a16="http://schemas.microsoft.com/office/drawing/2014/main" id="{EB510A46-958E-C7EF-145B-33D06596F2ED}"/>
                  </a:ext>
                </a:extLst>
              </p:cNvPr>
              <p:cNvSpPr/>
              <p:nvPr/>
            </p:nvSpPr>
            <p:spPr>
              <a:xfrm>
                <a:off x="12646566" y="7878231"/>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6" name="Freeform 48">
                <a:extLst>
                  <a:ext uri="{FF2B5EF4-FFF2-40B4-BE49-F238E27FC236}">
                    <a16:creationId xmlns:a16="http://schemas.microsoft.com/office/drawing/2014/main" id="{E2BDF220-1B1C-6BA2-44E7-85F68B5BE9C2}"/>
                  </a:ext>
                </a:extLst>
              </p:cNvPr>
              <p:cNvSpPr/>
              <p:nvPr/>
            </p:nvSpPr>
            <p:spPr>
              <a:xfrm>
                <a:off x="12646566" y="8682564"/>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7" name="Freeform 49">
                <a:extLst>
                  <a:ext uri="{FF2B5EF4-FFF2-40B4-BE49-F238E27FC236}">
                    <a16:creationId xmlns:a16="http://schemas.microsoft.com/office/drawing/2014/main" id="{4BF14730-FBDC-1626-7FFA-2DA38F764726}"/>
                  </a:ext>
                </a:extLst>
              </p:cNvPr>
              <p:cNvSpPr/>
              <p:nvPr/>
            </p:nvSpPr>
            <p:spPr>
              <a:xfrm>
                <a:off x="12646566" y="9486900"/>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8" name="Freeform 43">
                <a:extLst>
                  <a:ext uri="{FF2B5EF4-FFF2-40B4-BE49-F238E27FC236}">
                    <a16:creationId xmlns:a16="http://schemas.microsoft.com/office/drawing/2014/main" id="{A705F460-E93D-8292-BA14-8737F04BDC3B}"/>
                  </a:ext>
                </a:extLst>
              </p:cNvPr>
              <p:cNvSpPr/>
              <p:nvPr/>
            </p:nvSpPr>
            <p:spPr>
              <a:xfrm>
                <a:off x="12649200" y="3848100"/>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61" name="Freeform 41">
                <a:extLst>
                  <a:ext uri="{FF2B5EF4-FFF2-40B4-BE49-F238E27FC236}">
                    <a16:creationId xmlns:a16="http://schemas.microsoft.com/office/drawing/2014/main" id="{96B80D9C-1113-8197-A909-03C9F726D639}"/>
                  </a:ext>
                </a:extLst>
              </p:cNvPr>
              <p:cNvSpPr/>
              <p:nvPr/>
            </p:nvSpPr>
            <p:spPr>
              <a:xfrm>
                <a:off x="12646566" y="3052233"/>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sz="1100"/>
              </a:p>
            </p:txBody>
          </p:sp>
        </p:grpSp>
        <p:sp>
          <p:nvSpPr>
            <p:cNvPr id="38" name="CuadroTexto 37">
              <a:extLst>
                <a:ext uri="{FF2B5EF4-FFF2-40B4-BE49-F238E27FC236}">
                  <a16:creationId xmlns:a16="http://schemas.microsoft.com/office/drawing/2014/main" id="{F973341F-DD53-4467-13F0-14FD22106189}"/>
                </a:ext>
              </a:extLst>
            </p:cNvPr>
            <p:cNvSpPr txBox="1"/>
            <p:nvPr/>
          </p:nvSpPr>
          <p:spPr>
            <a:xfrm>
              <a:off x="5777310" y="1169415"/>
              <a:ext cx="3066865" cy="4478149"/>
            </a:xfrm>
            <a:prstGeom prst="rect">
              <a:avLst/>
            </a:prstGeom>
            <a:noFill/>
          </p:spPr>
          <p:txBody>
            <a:bodyPr wrap="none" rtlCol="0">
              <a:spAutoFit/>
            </a:bodyPr>
            <a:lstStyle/>
            <a:p>
              <a:pPr algn="r">
                <a:spcAft>
                  <a:spcPts val="600"/>
                </a:spcAft>
              </a:pPr>
              <a:r>
                <a:rPr lang="es-MX" sz="2400" b="1" dirty="0">
                  <a:latin typeface="Agency FB" panose="020B0503020202020204" pitchFamily="34" charset="77"/>
                  <a:cs typeface="Segoe UI" panose="020B0502040204020203" pitchFamily="34" charset="0"/>
                </a:rPr>
                <a:t>Selección del cultivo</a:t>
              </a:r>
            </a:p>
            <a:p>
              <a:pPr algn="r">
                <a:spcAft>
                  <a:spcPts val="600"/>
                </a:spcAft>
              </a:pPr>
              <a:r>
                <a:rPr lang="es-MX" sz="2400" b="1" dirty="0">
                  <a:latin typeface="Agency FB" panose="020B0503020202020204" pitchFamily="34" charset="77"/>
                  <a:cs typeface="Segoe UI" panose="020B0502040204020203" pitchFamily="34" charset="0"/>
                </a:rPr>
                <a:t>Fecha de siembra</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Ficha técnica del cultivo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Características del suelo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Plan de riego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Fase de crecimiento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Necesidades hídricas</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Condiciones agroclimáticas</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Realizar el riego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Monitoreo y control</a:t>
              </a:r>
            </a:p>
          </p:txBody>
        </p:sp>
      </p:grpSp>
      <p:grpSp>
        <p:nvGrpSpPr>
          <p:cNvPr id="85" name="Grupo 84">
            <a:extLst>
              <a:ext uri="{FF2B5EF4-FFF2-40B4-BE49-F238E27FC236}">
                <a16:creationId xmlns:a16="http://schemas.microsoft.com/office/drawing/2014/main" id="{4D0D8437-762D-3B75-5A56-C401F0BBDA8C}"/>
              </a:ext>
            </a:extLst>
          </p:cNvPr>
          <p:cNvGrpSpPr/>
          <p:nvPr/>
        </p:nvGrpSpPr>
        <p:grpSpPr>
          <a:xfrm>
            <a:off x="9460268" y="3759511"/>
            <a:ext cx="2774469" cy="2096904"/>
            <a:chOff x="135088" y="2677705"/>
            <a:chExt cx="4240715" cy="3205072"/>
          </a:xfrm>
        </p:grpSpPr>
        <p:grpSp>
          <p:nvGrpSpPr>
            <p:cNvPr id="86" name="Grupo 85">
              <a:extLst>
                <a:ext uri="{FF2B5EF4-FFF2-40B4-BE49-F238E27FC236}">
                  <a16:creationId xmlns:a16="http://schemas.microsoft.com/office/drawing/2014/main" id="{FC012302-1E36-E335-2146-14D71553379F}"/>
                </a:ext>
              </a:extLst>
            </p:cNvPr>
            <p:cNvGrpSpPr/>
            <p:nvPr/>
          </p:nvGrpSpPr>
          <p:grpSpPr>
            <a:xfrm>
              <a:off x="135088" y="4139127"/>
              <a:ext cx="4240715" cy="1743650"/>
              <a:chOff x="-50663" y="3956601"/>
              <a:chExt cx="4240715" cy="1743650"/>
            </a:xfrm>
          </p:grpSpPr>
          <p:pic>
            <p:nvPicPr>
              <p:cNvPr id="92" name="Imagen 91">
                <a:extLst>
                  <a:ext uri="{FF2B5EF4-FFF2-40B4-BE49-F238E27FC236}">
                    <a16:creationId xmlns:a16="http://schemas.microsoft.com/office/drawing/2014/main" id="{3AB4F4C0-A180-EEB4-30BA-A5922C6821BA}"/>
                  </a:ext>
                </a:extLst>
              </p:cNvPr>
              <p:cNvPicPr>
                <a:picLocks noChangeAspect="1"/>
              </p:cNvPicPr>
              <p:nvPr/>
            </p:nvPicPr>
            <p:blipFill rotWithShape="1">
              <a:blip r:embed="rId17" cstate="screen"/>
              <a:srcRect t="51614" r="49213"/>
              <a:stretch>
                <a:fillRect/>
              </a:stretch>
            </p:blipFill>
            <p:spPr>
              <a:xfrm>
                <a:off x="-50663" y="4672144"/>
                <a:ext cx="2427733" cy="1028107"/>
              </a:xfrm>
              <a:prstGeom prst="rect">
                <a:avLst/>
              </a:prstGeom>
            </p:spPr>
          </p:pic>
          <p:pic>
            <p:nvPicPr>
              <p:cNvPr id="93" name="Imagen 92">
                <a:extLst>
                  <a:ext uri="{FF2B5EF4-FFF2-40B4-BE49-F238E27FC236}">
                    <a16:creationId xmlns:a16="http://schemas.microsoft.com/office/drawing/2014/main" id="{7F06E810-A0C2-29D2-E46E-31F318D96170}"/>
                  </a:ext>
                </a:extLst>
              </p:cNvPr>
              <p:cNvPicPr>
                <a:picLocks noChangeAspect="1"/>
              </p:cNvPicPr>
              <p:nvPr/>
            </p:nvPicPr>
            <p:blipFill rotWithShape="1">
              <a:blip r:embed="rId17" cstate="screen"/>
              <a:srcRect l="50633" t="12412" r="7503" b="9100"/>
              <a:stretch>
                <a:fillRect/>
              </a:stretch>
            </p:blipFill>
            <p:spPr>
              <a:xfrm>
                <a:off x="2357939" y="3956601"/>
                <a:ext cx="1832113" cy="1526761"/>
              </a:xfrm>
              <a:prstGeom prst="rect">
                <a:avLst/>
              </a:prstGeom>
            </p:spPr>
          </p:pic>
        </p:grpSp>
        <p:grpSp>
          <p:nvGrpSpPr>
            <p:cNvPr id="87" name="Grupo 86">
              <a:extLst>
                <a:ext uri="{FF2B5EF4-FFF2-40B4-BE49-F238E27FC236}">
                  <a16:creationId xmlns:a16="http://schemas.microsoft.com/office/drawing/2014/main" id="{85AD81CF-28DE-E97C-A29E-D355D6207BA8}"/>
                </a:ext>
              </a:extLst>
            </p:cNvPr>
            <p:cNvGrpSpPr/>
            <p:nvPr/>
          </p:nvGrpSpPr>
          <p:grpSpPr>
            <a:xfrm>
              <a:off x="924755" y="2677705"/>
              <a:ext cx="2543864" cy="1753658"/>
              <a:chOff x="4123139" y="1364830"/>
              <a:chExt cx="4110728" cy="2435275"/>
            </a:xfrm>
          </p:grpSpPr>
          <p:pic>
            <p:nvPicPr>
              <p:cNvPr id="88" name="Imagen 87">
                <a:extLst>
                  <a:ext uri="{FF2B5EF4-FFF2-40B4-BE49-F238E27FC236}">
                    <a16:creationId xmlns:a16="http://schemas.microsoft.com/office/drawing/2014/main" id="{7E015855-C725-9B1D-EC93-3431E586DBC9}"/>
                  </a:ext>
                </a:extLst>
              </p:cNvPr>
              <p:cNvPicPr>
                <a:picLocks noChangeAspect="1"/>
              </p:cNvPicPr>
              <p:nvPr/>
            </p:nvPicPr>
            <p:blipFill>
              <a:blip r:embed="rId18"/>
              <a:stretch>
                <a:fillRect/>
              </a:stretch>
            </p:blipFill>
            <p:spPr>
              <a:xfrm rot="630127">
                <a:off x="7106001" y="1531940"/>
                <a:ext cx="1127866" cy="2268165"/>
              </a:xfrm>
              <a:prstGeom prst="rect">
                <a:avLst/>
              </a:prstGeom>
              <a:effectLst>
                <a:outerShdw blurRad="50800" dist="38100" dir="2700000" algn="tl" rotWithShape="0">
                  <a:prstClr val="black">
                    <a:alpha val="40000"/>
                  </a:prstClr>
                </a:outerShdw>
              </a:effectLst>
            </p:spPr>
          </p:pic>
          <p:pic>
            <p:nvPicPr>
              <p:cNvPr id="89" name="Imagen 88">
                <a:extLst>
                  <a:ext uri="{FF2B5EF4-FFF2-40B4-BE49-F238E27FC236}">
                    <a16:creationId xmlns:a16="http://schemas.microsoft.com/office/drawing/2014/main" id="{F2F00AB3-F531-4261-E6AE-C1F0CF60DF2A}"/>
                  </a:ext>
                </a:extLst>
              </p:cNvPr>
              <p:cNvPicPr>
                <a:picLocks noChangeAspect="1"/>
              </p:cNvPicPr>
              <p:nvPr/>
            </p:nvPicPr>
            <p:blipFill>
              <a:blip r:embed="rId19"/>
              <a:stretch>
                <a:fillRect/>
              </a:stretch>
            </p:blipFill>
            <p:spPr>
              <a:xfrm rot="251537">
                <a:off x="6248533" y="1385878"/>
                <a:ext cx="1223836" cy="2269093"/>
              </a:xfrm>
              <a:prstGeom prst="rect">
                <a:avLst/>
              </a:prstGeom>
            </p:spPr>
          </p:pic>
          <p:pic>
            <p:nvPicPr>
              <p:cNvPr id="90" name="Imagen 89">
                <a:extLst>
                  <a:ext uri="{FF2B5EF4-FFF2-40B4-BE49-F238E27FC236}">
                    <a16:creationId xmlns:a16="http://schemas.microsoft.com/office/drawing/2014/main" id="{1137A74C-72BB-62EB-80CD-F83286ACBB60}"/>
                  </a:ext>
                </a:extLst>
              </p:cNvPr>
              <p:cNvPicPr>
                <a:picLocks noChangeAspect="1"/>
              </p:cNvPicPr>
              <p:nvPr/>
            </p:nvPicPr>
            <p:blipFill>
              <a:blip r:embed="rId20"/>
              <a:stretch>
                <a:fillRect/>
              </a:stretch>
            </p:blipFill>
            <p:spPr>
              <a:xfrm rot="21334614">
                <a:off x="5215803" y="1364830"/>
                <a:ext cx="1234209" cy="2268165"/>
              </a:xfrm>
              <a:prstGeom prst="rect">
                <a:avLst/>
              </a:prstGeom>
            </p:spPr>
          </p:pic>
          <p:pic>
            <p:nvPicPr>
              <p:cNvPr id="91" name="Imagen 90">
                <a:extLst>
                  <a:ext uri="{FF2B5EF4-FFF2-40B4-BE49-F238E27FC236}">
                    <a16:creationId xmlns:a16="http://schemas.microsoft.com/office/drawing/2014/main" id="{F8201553-AE5D-D75F-1240-3D4C467581E1}"/>
                  </a:ext>
                </a:extLst>
              </p:cNvPr>
              <p:cNvPicPr>
                <a:picLocks noChangeAspect="1"/>
              </p:cNvPicPr>
              <p:nvPr/>
            </p:nvPicPr>
            <p:blipFill>
              <a:blip r:embed="rId21"/>
              <a:stretch>
                <a:fillRect/>
              </a:stretch>
            </p:blipFill>
            <p:spPr>
              <a:xfrm rot="20912277">
                <a:off x="4123139" y="1471894"/>
                <a:ext cx="1305582" cy="2268165"/>
              </a:xfrm>
              <a:prstGeom prst="rect">
                <a:avLst/>
              </a:prstGeom>
              <a:ln>
                <a:noFill/>
              </a:ln>
              <a:effectLst>
                <a:outerShdw blurRad="292100" dist="139700" dir="2700000" algn="tl" rotWithShape="0">
                  <a:srgbClr val="333333">
                    <a:alpha val="65000"/>
                  </a:srgbClr>
                </a:outerShdw>
              </a:effectLst>
            </p:spPr>
          </p:pic>
        </p:grpSp>
      </p:grpSp>
      <p:sp>
        <p:nvSpPr>
          <p:cNvPr id="55" name="Freeform 29">
            <a:extLst>
              <a:ext uri="{FF2B5EF4-FFF2-40B4-BE49-F238E27FC236}">
                <a16:creationId xmlns:a16="http://schemas.microsoft.com/office/drawing/2014/main" id="{74C73005-B06A-4C90-B8EE-5781462E7B80}"/>
              </a:ext>
            </a:extLst>
          </p:cNvPr>
          <p:cNvSpPr/>
          <p:nvPr/>
        </p:nvSpPr>
        <p:spPr>
          <a:xfrm>
            <a:off x="10441606" y="6318633"/>
            <a:ext cx="1771890" cy="654017"/>
          </a:xfrm>
          <a:custGeom>
            <a:avLst/>
            <a:gdLst/>
            <a:ahLst/>
            <a:cxnLst/>
            <a:rect l="l" t="t" r="r" b="b"/>
            <a:pathLst>
              <a:path w="4381984" h="1621468">
                <a:moveTo>
                  <a:pt x="0" y="0"/>
                </a:moveTo>
                <a:lnTo>
                  <a:pt x="4381984" y="0"/>
                </a:lnTo>
                <a:lnTo>
                  <a:pt x="4381984" y="1621468"/>
                </a:lnTo>
                <a:lnTo>
                  <a:pt x="0" y="1621468"/>
                </a:lnTo>
                <a:lnTo>
                  <a:pt x="0" y="0"/>
                </a:lnTo>
                <a:close/>
              </a:path>
            </a:pathLst>
          </a:custGeom>
          <a:blipFill>
            <a:blip r:embed="rId22"/>
            <a:stretch>
              <a:fillRect/>
            </a:stretch>
          </a:blipFill>
          <a:effectLst>
            <a:outerShdw blurRad="50800" dist="38100" dir="2700000" algn="tl" rotWithShape="0">
              <a:prstClr val="black">
                <a:alpha val="40000"/>
              </a:prstClr>
            </a:outerShdw>
          </a:effectLst>
        </p:spPr>
        <p:txBody>
          <a:bodyPr/>
          <a:lstStyle/>
          <a:p>
            <a:endParaRPr lang="es-MX"/>
          </a:p>
        </p:txBody>
      </p:sp>
      <p:pic>
        <p:nvPicPr>
          <p:cNvPr id="83" name="Picture 2">
            <a:extLst>
              <a:ext uri="{FF2B5EF4-FFF2-40B4-BE49-F238E27FC236}">
                <a16:creationId xmlns:a16="http://schemas.microsoft.com/office/drawing/2014/main" id="{C8D860AA-A0BD-4B2B-B953-C86914E1D8F8}"/>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1185" r="32420"/>
          <a:stretch/>
        </p:blipFill>
        <p:spPr bwMode="auto">
          <a:xfrm>
            <a:off x="-8879" y="0"/>
            <a:ext cx="4305962" cy="6861769"/>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157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2" name="Grupo 1">
            <a:extLst>
              <a:ext uri="{FF2B5EF4-FFF2-40B4-BE49-F238E27FC236}">
                <a16:creationId xmlns:a16="http://schemas.microsoft.com/office/drawing/2014/main" id="{5D1AFB6A-87E1-4726-8E91-8AFFA31ECDC5}"/>
              </a:ext>
            </a:extLst>
          </p:cNvPr>
          <p:cNvGrpSpPr/>
          <p:nvPr/>
        </p:nvGrpSpPr>
        <p:grpSpPr>
          <a:xfrm>
            <a:off x="1095188" y="1618009"/>
            <a:ext cx="10001623" cy="4154984"/>
            <a:chOff x="1536256" y="734431"/>
            <a:chExt cx="10001623" cy="4154984"/>
          </a:xfrm>
        </p:grpSpPr>
        <p:sp>
          <p:nvSpPr>
            <p:cNvPr id="95" name="CuadroTexto 94">
              <a:extLst>
                <a:ext uri="{FF2B5EF4-FFF2-40B4-BE49-F238E27FC236}">
                  <a16:creationId xmlns:a16="http://schemas.microsoft.com/office/drawing/2014/main" id="{A4DB0EC4-E0E9-42D7-8996-61B26DFFEC4F}"/>
                </a:ext>
              </a:extLst>
            </p:cNvPr>
            <p:cNvSpPr txBox="1"/>
            <p:nvPr/>
          </p:nvSpPr>
          <p:spPr>
            <a:xfrm>
              <a:off x="2401035" y="734431"/>
              <a:ext cx="9136844" cy="4154984"/>
            </a:xfrm>
            <a:prstGeom prst="rect">
              <a:avLst/>
            </a:prstGeom>
            <a:noFill/>
          </p:spPr>
          <p:txBody>
            <a:bodyPr wrap="square">
              <a:spAutoFit/>
            </a:bodyPr>
            <a:lstStyle/>
            <a:p>
              <a:pPr algn="just">
                <a:spcAft>
                  <a:spcPts val="2400"/>
                </a:spcAft>
              </a:pPr>
              <a:r>
                <a:rPr lang="es-MX" sz="32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Garantizar el riego uniforme y eliminar la variabilidad, reduciendo el riesgo de estrés hídrico y mejorando la salud general de las plantas.</a:t>
              </a:r>
            </a:p>
            <a:p>
              <a:pPr algn="just">
                <a:spcAft>
                  <a:spcPts val="2400"/>
                </a:spcAft>
              </a:pPr>
              <a:r>
                <a:rPr lang="es-MX" sz="32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Lograr una respuesta rápida a cualquier fallo o problema físico del sistema y asegurar que los cultivos no sufran daños por falta o exceso de agua.</a:t>
              </a:r>
            </a:p>
            <a:p>
              <a:pPr algn="just">
                <a:spcAft>
                  <a:spcPts val="2400"/>
                </a:spcAft>
              </a:pPr>
              <a:r>
                <a:rPr lang="es-MX" sz="3200" dirty="0">
                  <a:solidFill>
                    <a:srgbClr val="115E21"/>
                  </a:solidFill>
                  <a:effectLst>
                    <a:outerShdw blurRad="38100" dist="38100" dir="2700000" algn="tl">
                      <a:srgbClr val="000000">
                        <a:alpha val="43137"/>
                      </a:srgbClr>
                    </a:outerShdw>
                  </a:effectLst>
                  <a:latin typeface="Agency FB" panose="020B0503020202020204" pitchFamily="34" charset="0"/>
                </a:rPr>
                <a:t>R</a:t>
              </a:r>
              <a:r>
                <a:rPr lang="es-MX" sz="32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educir costos</a:t>
              </a:r>
              <a:r>
                <a:rPr lang="es-MX" sz="3200" dirty="0">
                  <a:solidFill>
                    <a:srgbClr val="115E21"/>
                  </a:solidFill>
                  <a:effectLst>
                    <a:outerShdw blurRad="38100" dist="38100" dir="2700000" algn="tl">
                      <a:srgbClr val="000000">
                        <a:alpha val="43137"/>
                      </a:srgbClr>
                    </a:outerShdw>
                  </a:effectLst>
                  <a:latin typeface="Agency FB" panose="020B0503020202020204" pitchFamily="34" charset="0"/>
                </a:rPr>
                <a:t> y</a:t>
              </a:r>
              <a:r>
                <a:rPr lang="es-MX" sz="32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 minimizar el impacto ambiental, mantén segura tu producción incluso en condiciones de sequía o restricciones de agua.</a:t>
              </a:r>
            </a:p>
          </p:txBody>
        </p:sp>
        <p:pic>
          <p:nvPicPr>
            <p:cNvPr id="4" name="Imagen 3">
              <a:extLst>
                <a:ext uri="{FF2B5EF4-FFF2-40B4-BE49-F238E27FC236}">
                  <a16:creationId xmlns:a16="http://schemas.microsoft.com/office/drawing/2014/main" id="{18C30FB3-C071-4EF6-85F7-AB6E68A1C2E7}"/>
                </a:ext>
              </a:extLst>
            </p:cNvPr>
            <p:cNvPicPr>
              <a:picLocks noChangeAspect="1"/>
            </p:cNvPicPr>
            <p:nvPr/>
          </p:nvPicPr>
          <p:blipFill>
            <a:blip r:embed="rId3"/>
            <a:stretch>
              <a:fillRect/>
            </a:stretch>
          </p:blipFill>
          <p:spPr>
            <a:xfrm>
              <a:off x="1536257" y="879211"/>
              <a:ext cx="710665" cy="733474"/>
            </a:xfrm>
            <a:prstGeom prst="rect">
              <a:avLst/>
            </a:prstGeom>
            <a:effectLst>
              <a:outerShdw blurRad="50800" dist="38100" dir="2700000" algn="tl" rotWithShape="0">
                <a:prstClr val="black">
                  <a:alpha val="40000"/>
                </a:prstClr>
              </a:outerShdw>
            </a:effectLst>
          </p:spPr>
        </p:pic>
        <p:pic>
          <p:nvPicPr>
            <p:cNvPr id="14" name="Imagen 13">
              <a:extLst>
                <a:ext uri="{FF2B5EF4-FFF2-40B4-BE49-F238E27FC236}">
                  <a16:creationId xmlns:a16="http://schemas.microsoft.com/office/drawing/2014/main" id="{60E16038-8D24-4026-BC46-137143241419}"/>
                </a:ext>
              </a:extLst>
            </p:cNvPr>
            <p:cNvPicPr>
              <a:picLocks noChangeAspect="1"/>
            </p:cNvPicPr>
            <p:nvPr/>
          </p:nvPicPr>
          <p:blipFill>
            <a:blip r:embed="rId4"/>
            <a:stretch>
              <a:fillRect/>
            </a:stretch>
          </p:blipFill>
          <p:spPr>
            <a:xfrm>
              <a:off x="1536256" y="2404286"/>
              <a:ext cx="710225" cy="733021"/>
            </a:xfrm>
            <a:prstGeom prst="rect">
              <a:avLst/>
            </a:prstGeom>
            <a:effectLst>
              <a:outerShdw blurRad="50800" dist="38100" dir="2700000" algn="tl" rotWithShape="0">
                <a:prstClr val="black">
                  <a:alpha val="40000"/>
                </a:prstClr>
              </a:outerShdw>
            </a:effectLst>
          </p:spPr>
        </p:pic>
        <p:pic>
          <p:nvPicPr>
            <p:cNvPr id="17" name="Imagen 16">
              <a:extLst>
                <a:ext uri="{FF2B5EF4-FFF2-40B4-BE49-F238E27FC236}">
                  <a16:creationId xmlns:a16="http://schemas.microsoft.com/office/drawing/2014/main" id="{D96F2EF9-8815-4F42-9B3D-0828C3FD2425}"/>
                </a:ext>
              </a:extLst>
            </p:cNvPr>
            <p:cNvPicPr>
              <a:picLocks noChangeAspect="1"/>
            </p:cNvPicPr>
            <p:nvPr/>
          </p:nvPicPr>
          <p:blipFill>
            <a:blip r:embed="rId5"/>
            <a:stretch>
              <a:fillRect/>
            </a:stretch>
          </p:blipFill>
          <p:spPr>
            <a:xfrm>
              <a:off x="1536257" y="3928907"/>
              <a:ext cx="710665" cy="733474"/>
            </a:xfrm>
            <a:prstGeom prst="rect">
              <a:avLst/>
            </a:prstGeom>
            <a:effectLst>
              <a:outerShdw blurRad="50800" dist="38100" dir="2700000" algn="tl" rotWithShape="0">
                <a:prstClr val="black">
                  <a:alpha val="40000"/>
                </a:prstClr>
              </a:outerShdw>
            </a:effectLst>
          </p:spPr>
        </p:pic>
      </p:grpSp>
      <p:sp>
        <p:nvSpPr>
          <p:cNvPr id="8" name="CuadroTexto 7">
            <a:extLst>
              <a:ext uri="{FF2B5EF4-FFF2-40B4-BE49-F238E27FC236}">
                <a16:creationId xmlns:a16="http://schemas.microsoft.com/office/drawing/2014/main" id="{4CBEC519-3B2D-4ED4-8E0F-6383B0056055}"/>
              </a:ext>
            </a:extLst>
          </p:cNvPr>
          <p:cNvSpPr txBox="1"/>
          <p:nvPr/>
        </p:nvSpPr>
        <p:spPr>
          <a:xfrm>
            <a:off x="772668" y="237419"/>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PRINCIPALES BENEFICIOS QUE BRINDAN NUESTRAS TECNOLOGÍAS</a:t>
            </a:r>
          </a:p>
        </p:txBody>
      </p:sp>
    </p:spTree>
    <p:extLst>
      <p:ext uri="{BB962C8B-B14F-4D97-AF65-F5344CB8AC3E}">
        <p14:creationId xmlns:p14="http://schemas.microsoft.com/office/powerpoint/2010/main" val="801798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CuadroTexto 35">
            <a:extLst>
              <a:ext uri="{FF2B5EF4-FFF2-40B4-BE49-F238E27FC236}">
                <a16:creationId xmlns:a16="http://schemas.microsoft.com/office/drawing/2014/main" id="{E428E97C-3094-4789-98F6-E1A93CA612F1}"/>
              </a:ext>
            </a:extLst>
          </p:cNvPr>
          <p:cNvSpPr txBox="1"/>
          <p:nvPr/>
        </p:nvSpPr>
        <p:spPr>
          <a:xfrm>
            <a:off x="772668" y="237419"/>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PRINCIPALES BENEFICIOS QUE BRINDAN NUESTRAS TECNOLOGÍAS</a:t>
            </a:r>
          </a:p>
        </p:txBody>
      </p:sp>
      <p:grpSp>
        <p:nvGrpSpPr>
          <p:cNvPr id="7" name="Grupo 6">
            <a:extLst>
              <a:ext uri="{FF2B5EF4-FFF2-40B4-BE49-F238E27FC236}">
                <a16:creationId xmlns:a16="http://schemas.microsoft.com/office/drawing/2014/main" id="{A535CDC3-9E98-4CC9-93B2-4057E2BFEED0}"/>
              </a:ext>
            </a:extLst>
          </p:cNvPr>
          <p:cNvGrpSpPr/>
          <p:nvPr/>
        </p:nvGrpSpPr>
        <p:grpSpPr>
          <a:xfrm>
            <a:off x="520554" y="1051988"/>
            <a:ext cx="11220674" cy="5349756"/>
            <a:chOff x="520554" y="1103358"/>
            <a:chExt cx="11220674" cy="5349756"/>
          </a:xfrm>
        </p:grpSpPr>
        <p:grpSp>
          <p:nvGrpSpPr>
            <p:cNvPr id="42" name="Grupo 41">
              <a:extLst>
                <a:ext uri="{FF2B5EF4-FFF2-40B4-BE49-F238E27FC236}">
                  <a16:creationId xmlns:a16="http://schemas.microsoft.com/office/drawing/2014/main" id="{1A0F5FE6-B9BD-4CC5-8ABE-B8F49AD286C8}"/>
                </a:ext>
              </a:extLst>
            </p:cNvPr>
            <p:cNvGrpSpPr/>
            <p:nvPr/>
          </p:nvGrpSpPr>
          <p:grpSpPr>
            <a:xfrm>
              <a:off x="7424469" y="1163478"/>
              <a:ext cx="4316759" cy="5025489"/>
              <a:chOff x="7588030" y="1321124"/>
              <a:chExt cx="4316759" cy="5025489"/>
            </a:xfrm>
          </p:grpSpPr>
          <p:pic>
            <p:nvPicPr>
              <p:cNvPr id="43" name="Imagen 42">
                <a:extLst>
                  <a:ext uri="{FF2B5EF4-FFF2-40B4-BE49-F238E27FC236}">
                    <a16:creationId xmlns:a16="http://schemas.microsoft.com/office/drawing/2014/main" id="{4B63415E-55DD-4925-8730-F5764BA9FFCA}"/>
                  </a:ext>
                </a:extLst>
              </p:cNvPr>
              <p:cNvPicPr>
                <a:picLocks noChangeAspect="1"/>
              </p:cNvPicPr>
              <p:nvPr/>
            </p:nvPicPr>
            <p:blipFill>
              <a:blip r:embed="rId3" cstate="screen"/>
              <a:stretch>
                <a:fillRect/>
              </a:stretch>
            </p:blipFill>
            <p:spPr>
              <a:xfrm>
                <a:off x="7994520" y="1321124"/>
                <a:ext cx="3527534" cy="4703379"/>
              </a:xfrm>
              <a:prstGeom prst="rect">
                <a:avLst/>
              </a:prstGeom>
              <a:ln>
                <a:noFill/>
              </a:ln>
              <a:effectLst>
                <a:outerShdw blurRad="292100" dist="139700" dir="2700000" algn="tl" rotWithShape="0">
                  <a:srgbClr val="333333">
                    <a:alpha val="65000"/>
                  </a:srgbClr>
                </a:outerShdw>
              </a:effectLst>
            </p:spPr>
          </p:pic>
          <p:pic>
            <p:nvPicPr>
              <p:cNvPr id="44" name="Imagen 43" descr="Imagen que contiene persona, exterior, parado, niño&#10;&#10;Descripción generada automáticamente">
                <a:extLst>
                  <a:ext uri="{FF2B5EF4-FFF2-40B4-BE49-F238E27FC236}">
                    <a16:creationId xmlns:a16="http://schemas.microsoft.com/office/drawing/2014/main" id="{881134D4-AE4B-4A78-B275-8E6DBACCDF23}"/>
                  </a:ext>
                </a:extLst>
              </p:cNvPr>
              <p:cNvPicPr>
                <a:picLocks noChangeAspect="1"/>
              </p:cNvPicPr>
              <p:nvPr/>
            </p:nvPicPr>
            <p:blipFill rotWithShape="1">
              <a:blip r:embed="rId4" cstate="screen"/>
              <a:srcRect/>
              <a:stretch>
                <a:fillRect/>
              </a:stretch>
            </p:blipFill>
            <p:spPr>
              <a:xfrm rot="611867">
                <a:off x="10376339" y="4388348"/>
                <a:ext cx="1227073" cy="1299530"/>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5" name="Imagen 44">
                <a:extLst>
                  <a:ext uri="{FF2B5EF4-FFF2-40B4-BE49-F238E27FC236}">
                    <a16:creationId xmlns:a16="http://schemas.microsoft.com/office/drawing/2014/main" id="{B6E12B37-A277-4D54-AA66-F74CC09CE06E}"/>
                  </a:ext>
                </a:extLst>
              </p:cNvPr>
              <p:cNvPicPr>
                <a:picLocks noChangeAspect="1"/>
              </p:cNvPicPr>
              <p:nvPr/>
            </p:nvPicPr>
            <p:blipFill rotWithShape="1">
              <a:blip r:embed="rId5" cstate="screen"/>
              <a:srcRect l="-1758" r="-432"/>
              <a:stretch>
                <a:fillRect/>
              </a:stretch>
            </p:blipFill>
            <p:spPr>
              <a:xfrm rot="1458345">
                <a:off x="10848722" y="5314950"/>
                <a:ext cx="1056067" cy="1031663"/>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6" name="Imagen 45" descr="Imagen que contiene exterior, pasto, hombre, agua&#10;&#10;Descripción generada automáticamente">
                <a:extLst>
                  <a:ext uri="{FF2B5EF4-FFF2-40B4-BE49-F238E27FC236}">
                    <a16:creationId xmlns:a16="http://schemas.microsoft.com/office/drawing/2014/main" id="{86758CD0-D1CD-4A39-8056-CCD50B2E6919}"/>
                  </a:ext>
                </a:extLst>
              </p:cNvPr>
              <p:cNvPicPr>
                <a:picLocks noChangeAspect="1"/>
              </p:cNvPicPr>
              <p:nvPr/>
            </p:nvPicPr>
            <p:blipFill rotWithShape="1">
              <a:blip r:embed="rId6" cstate="screen"/>
              <a:srcRect/>
              <a:stretch>
                <a:fillRect/>
              </a:stretch>
            </p:blipFill>
            <p:spPr>
              <a:xfrm rot="66232">
                <a:off x="9089897" y="4323740"/>
                <a:ext cx="1300323" cy="1123014"/>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7" name="Imagen 46">
                <a:extLst>
                  <a:ext uri="{FF2B5EF4-FFF2-40B4-BE49-F238E27FC236}">
                    <a16:creationId xmlns:a16="http://schemas.microsoft.com/office/drawing/2014/main" id="{8A7892F4-12B0-4573-B355-35DBDFE4F6D9}"/>
                  </a:ext>
                </a:extLst>
              </p:cNvPr>
              <p:cNvPicPr>
                <a:picLocks noChangeAspect="1"/>
              </p:cNvPicPr>
              <p:nvPr/>
            </p:nvPicPr>
            <p:blipFill>
              <a:blip r:embed="rId7" cstate="screen"/>
              <a:stretch>
                <a:fillRect/>
              </a:stretch>
            </p:blipFill>
            <p:spPr>
              <a:xfrm rot="20911297">
                <a:off x="7844728" y="4506447"/>
                <a:ext cx="1284426" cy="1147990"/>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8" name="Imagen 47">
                <a:extLst>
                  <a:ext uri="{FF2B5EF4-FFF2-40B4-BE49-F238E27FC236}">
                    <a16:creationId xmlns:a16="http://schemas.microsoft.com/office/drawing/2014/main" id="{DAAC3C7A-2124-4D88-B09E-7514713CE616}"/>
                  </a:ext>
                </a:extLst>
              </p:cNvPr>
              <p:cNvPicPr>
                <a:picLocks noChangeAspect="1"/>
              </p:cNvPicPr>
              <p:nvPr/>
            </p:nvPicPr>
            <p:blipFill rotWithShape="1">
              <a:blip r:embed="rId8" cstate="screen"/>
              <a:srcRect/>
              <a:stretch>
                <a:fillRect/>
              </a:stretch>
            </p:blipFill>
            <p:spPr>
              <a:xfrm rot="504524">
                <a:off x="9850717" y="5222309"/>
                <a:ext cx="1272980" cy="1060729"/>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9" name="Imagen 48" descr="Un campo con árboles&#10;&#10;Descripción generada automáticamente">
                <a:extLst>
                  <a:ext uri="{FF2B5EF4-FFF2-40B4-BE49-F238E27FC236}">
                    <a16:creationId xmlns:a16="http://schemas.microsoft.com/office/drawing/2014/main" id="{F9A23B49-743B-4D7C-B89E-50AE571AF908}"/>
                  </a:ext>
                </a:extLst>
              </p:cNvPr>
              <p:cNvPicPr>
                <a:picLocks noChangeAspect="1"/>
              </p:cNvPicPr>
              <p:nvPr/>
            </p:nvPicPr>
            <p:blipFill>
              <a:blip r:embed="rId9" cstate="screen"/>
              <a:stretch>
                <a:fillRect/>
              </a:stretch>
            </p:blipFill>
            <p:spPr>
              <a:xfrm rot="21258366">
                <a:off x="8659815" y="5206600"/>
                <a:ext cx="1283876" cy="1123522"/>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0" name="Imagen 49">
                <a:extLst>
                  <a:ext uri="{FF2B5EF4-FFF2-40B4-BE49-F238E27FC236}">
                    <a16:creationId xmlns:a16="http://schemas.microsoft.com/office/drawing/2014/main" id="{00956EF0-E609-43C4-A6AD-6448C228E905}"/>
                  </a:ext>
                </a:extLst>
              </p:cNvPr>
              <p:cNvPicPr>
                <a:picLocks noChangeAspect="1"/>
              </p:cNvPicPr>
              <p:nvPr/>
            </p:nvPicPr>
            <p:blipFill rotWithShape="1">
              <a:blip r:embed="rId10" cstate="screen"/>
              <a:srcRect/>
              <a:stretch>
                <a:fillRect/>
              </a:stretch>
            </p:blipFill>
            <p:spPr>
              <a:xfrm rot="20689508">
                <a:off x="7588030" y="5252563"/>
                <a:ext cx="1182560" cy="1067353"/>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grpSp>
        <p:grpSp>
          <p:nvGrpSpPr>
            <p:cNvPr id="6" name="Grupo 5">
              <a:extLst>
                <a:ext uri="{FF2B5EF4-FFF2-40B4-BE49-F238E27FC236}">
                  <a16:creationId xmlns:a16="http://schemas.microsoft.com/office/drawing/2014/main" id="{686996C0-9FED-4573-BE75-104F92F59BD2}"/>
                </a:ext>
              </a:extLst>
            </p:cNvPr>
            <p:cNvGrpSpPr/>
            <p:nvPr/>
          </p:nvGrpSpPr>
          <p:grpSpPr>
            <a:xfrm>
              <a:off x="520554" y="1103358"/>
              <a:ext cx="6379017" cy="5349756"/>
              <a:chOff x="520554" y="1103358"/>
              <a:chExt cx="6379017" cy="5349756"/>
            </a:xfrm>
          </p:grpSpPr>
          <p:grpSp>
            <p:nvGrpSpPr>
              <p:cNvPr id="53" name="Google Shape;305;p14">
                <a:extLst>
                  <a:ext uri="{FF2B5EF4-FFF2-40B4-BE49-F238E27FC236}">
                    <a16:creationId xmlns:a16="http://schemas.microsoft.com/office/drawing/2014/main" id="{76FF14E1-AB9D-486E-98FF-39727B9FC779}"/>
                  </a:ext>
                </a:extLst>
              </p:cNvPr>
              <p:cNvGrpSpPr/>
              <p:nvPr/>
            </p:nvGrpSpPr>
            <p:grpSpPr>
              <a:xfrm>
                <a:off x="3832521" y="1103358"/>
                <a:ext cx="3067050" cy="1588114"/>
                <a:chOff x="9909" y="1542"/>
                <a:chExt cx="6036" cy="3598"/>
              </a:xfrm>
            </p:grpSpPr>
            <p:grpSp>
              <p:nvGrpSpPr>
                <p:cNvPr id="70" name="Google Shape;306;p14">
                  <a:extLst>
                    <a:ext uri="{FF2B5EF4-FFF2-40B4-BE49-F238E27FC236}">
                      <a16:creationId xmlns:a16="http://schemas.microsoft.com/office/drawing/2014/main" id="{28C87479-939F-4114-848F-D3C0A353E62A}"/>
                    </a:ext>
                  </a:extLst>
                </p:cNvPr>
                <p:cNvGrpSpPr/>
                <p:nvPr/>
              </p:nvGrpSpPr>
              <p:grpSpPr>
                <a:xfrm>
                  <a:off x="9971" y="1665"/>
                  <a:ext cx="5974" cy="3475"/>
                  <a:chOff x="754" y="4464"/>
                  <a:chExt cx="3055" cy="3475"/>
                </a:xfrm>
              </p:grpSpPr>
              <p:sp>
                <p:nvSpPr>
                  <p:cNvPr id="73" name="Google Shape;307;p14">
                    <a:extLst>
                      <a:ext uri="{FF2B5EF4-FFF2-40B4-BE49-F238E27FC236}">
                        <a16:creationId xmlns:a16="http://schemas.microsoft.com/office/drawing/2014/main" id="{CCFCB364-C0EC-449A-9222-78DA06E55620}"/>
                      </a:ext>
                    </a:extLst>
                  </p:cNvPr>
                  <p:cNvSpPr/>
                  <p:nvPr/>
                </p:nvSpPr>
                <p:spPr>
                  <a:xfrm>
                    <a:off x="754" y="4464"/>
                    <a:ext cx="3055" cy="3475"/>
                  </a:xfrm>
                  <a:prstGeom prst="roundRect">
                    <a:avLst>
                      <a:gd name="adj" fmla="val 10608"/>
                    </a:avLst>
                  </a:prstGeom>
                  <a:solidFill>
                    <a:schemeClr val="accent6">
                      <a:lumMod val="20000"/>
                      <a:lumOff val="80000"/>
                    </a:schemeClr>
                  </a:solid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panose="020F0502020204030204"/>
                      <a:ea typeface="Calibri" panose="020F0502020204030204"/>
                      <a:cs typeface="Calibri" panose="020F0502020204030204"/>
                      <a:sym typeface="Calibri" panose="020F0502020204030204"/>
                    </a:endParaRPr>
                  </a:p>
                </p:txBody>
              </p:sp>
              <p:sp>
                <p:nvSpPr>
                  <p:cNvPr id="74" name="Google Shape;308;p14">
                    <a:extLst>
                      <a:ext uri="{FF2B5EF4-FFF2-40B4-BE49-F238E27FC236}">
                        <a16:creationId xmlns:a16="http://schemas.microsoft.com/office/drawing/2014/main" id="{8C78DD93-3D0E-4AFF-B82F-13DA63A79230}"/>
                      </a:ext>
                    </a:extLst>
                  </p:cNvPr>
                  <p:cNvSpPr txBox="1"/>
                  <p:nvPr/>
                </p:nvSpPr>
                <p:spPr>
                  <a:xfrm>
                    <a:off x="754" y="7003"/>
                    <a:ext cx="3055" cy="8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latin typeface="Quattrocento Sans"/>
                        <a:ea typeface="Quattrocento Sans"/>
                        <a:cs typeface="Quattrocento Sans"/>
                        <a:sym typeface="Quattrocento Sans"/>
                      </a:rPr>
                      <a:t>FERTILIZER SAVING</a:t>
                    </a:r>
                    <a:endParaRPr lang="es-MX" sz="1200" dirty="0">
                      <a:solidFill>
                        <a:schemeClr val="bg1"/>
                      </a:solidFill>
                    </a:endParaRPr>
                  </a:p>
                </p:txBody>
              </p:sp>
            </p:grpSp>
            <p:pic>
              <p:nvPicPr>
                <p:cNvPr id="71" name="Google Shape;309;p14">
                  <a:extLst>
                    <a:ext uri="{FF2B5EF4-FFF2-40B4-BE49-F238E27FC236}">
                      <a16:creationId xmlns:a16="http://schemas.microsoft.com/office/drawing/2014/main" id="{C7981CA2-1DC5-4D5B-A11E-FE2807F6A1C9}"/>
                    </a:ext>
                  </a:extLst>
                </p:cNvPr>
                <p:cNvPicPr preferRelativeResize="0"/>
                <p:nvPr/>
              </p:nvPicPr>
              <p:blipFill rotWithShape="1">
                <a:blip r:embed="rId11" cstate="screen">
                  <a:biLevel thresh="25000"/>
                  <a:extLst>
                    <a:ext uri="{BEBA8EAE-BF5A-486C-A8C5-ECC9F3942E4B}">
                      <a14:imgProps xmlns:a14="http://schemas.microsoft.com/office/drawing/2010/main">
                        <a14:imgLayer r:embed="rId12">
                          <a14:imgEffect>
                            <a14:brightnessContrast bright="-40000" contrast="-40000"/>
                          </a14:imgEffect>
                        </a14:imgLayer>
                      </a14:imgProps>
                    </a:ext>
                  </a:extLst>
                </a:blip>
                <a:srcRect/>
                <a:stretch>
                  <a:fillRect/>
                </a:stretch>
              </p:blipFill>
              <p:spPr>
                <a:xfrm>
                  <a:off x="14200" y="2299"/>
                  <a:ext cx="1521" cy="1521"/>
                </a:xfrm>
                <a:prstGeom prst="rect">
                  <a:avLst/>
                </a:prstGeom>
                <a:noFill/>
                <a:ln>
                  <a:noFill/>
                </a:ln>
                <a:effectLst>
                  <a:outerShdw blurRad="50800" dist="38100" dir="2700000" algn="tl" rotWithShape="0">
                    <a:srgbClr val="000000">
                      <a:alpha val="40000"/>
                    </a:srgbClr>
                  </a:outerShdw>
                </a:effectLst>
              </p:spPr>
            </p:pic>
            <p:sp>
              <p:nvSpPr>
                <p:cNvPr id="72" name="Google Shape;310;p14">
                  <a:extLst>
                    <a:ext uri="{FF2B5EF4-FFF2-40B4-BE49-F238E27FC236}">
                      <a16:creationId xmlns:a16="http://schemas.microsoft.com/office/drawing/2014/main" id="{CAAB9A26-8510-4764-A9D0-B24A27B44E8D}"/>
                    </a:ext>
                  </a:extLst>
                </p:cNvPr>
                <p:cNvSpPr txBox="1"/>
                <p:nvPr/>
              </p:nvSpPr>
              <p:spPr>
                <a:xfrm>
                  <a:off x="9909" y="1542"/>
                  <a:ext cx="4459" cy="2604"/>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effectLst>
                        <a:outerShdw blurRad="38100" dist="38100" dir="2700000" algn="tl">
                          <a:srgbClr val="000000">
                            <a:alpha val="43137"/>
                          </a:srgbClr>
                        </a:outerShdw>
                      </a:effectLst>
                      <a:latin typeface="Quattrocento Sans" panose="020B0502050000020003"/>
                      <a:ea typeface="Quattrocento Sans" panose="020B0502050000020003"/>
                      <a:cs typeface="Quattrocento Sans" panose="020B0502050000020003"/>
                      <a:sym typeface="Quattrocento Sans" panose="020B0502050000020003"/>
                    </a:rPr>
                    <a:t>30%</a:t>
                  </a:r>
                  <a:endParaRPr lang="es-MX" sz="8000" dirty="0">
                    <a:solidFill>
                      <a:schemeClr val="bg1"/>
                    </a:solidFill>
                    <a:effectLst>
                      <a:outerShdw blurRad="38100" dist="38100" dir="2700000" algn="tl">
                        <a:srgbClr val="000000">
                          <a:alpha val="43137"/>
                        </a:srgbClr>
                      </a:outerShdw>
                    </a:effectLst>
                  </a:endParaRPr>
                </a:p>
              </p:txBody>
            </p:sp>
          </p:grpSp>
          <p:grpSp>
            <p:nvGrpSpPr>
              <p:cNvPr id="54" name="Google Shape;311;p14">
                <a:extLst>
                  <a:ext uri="{FF2B5EF4-FFF2-40B4-BE49-F238E27FC236}">
                    <a16:creationId xmlns:a16="http://schemas.microsoft.com/office/drawing/2014/main" id="{DD30DD62-040B-45A5-BA00-79C69633507E}"/>
                  </a:ext>
                </a:extLst>
              </p:cNvPr>
              <p:cNvGrpSpPr/>
              <p:nvPr/>
            </p:nvGrpSpPr>
            <p:grpSpPr>
              <a:xfrm>
                <a:off x="520554" y="1111303"/>
                <a:ext cx="3116846" cy="1580169"/>
                <a:chOff x="3391" y="1560"/>
                <a:chExt cx="6134" cy="3580"/>
              </a:xfrm>
            </p:grpSpPr>
            <p:grpSp>
              <p:nvGrpSpPr>
                <p:cNvPr id="66" name="Google Shape;312;p14">
                  <a:extLst>
                    <a:ext uri="{FF2B5EF4-FFF2-40B4-BE49-F238E27FC236}">
                      <a16:creationId xmlns:a16="http://schemas.microsoft.com/office/drawing/2014/main" id="{A52D42D7-0361-4B9B-916B-84391ABA2435}"/>
                    </a:ext>
                  </a:extLst>
                </p:cNvPr>
                <p:cNvGrpSpPr/>
                <p:nvPr/>
              </p:nvGrpSpPr>
              <p:grpSpPr>
                <a:xfrm>
                  <a:off x="3580" y="1665"/>
                  <a:ext cx="5945" cy="3475"/>
                  <a:chOff x="1252" y="4464"/>
                  <a:chExt cx="3040" cy="3475"/>
                </a:xfrm>
              </p:grpSpPr>
              <p:sp>
                <p:nvSpPr>
                  <p:cNvPr id="68" name="Google Shape;313;p14">
                    <a:extLst>
                      <a:ext uri="{FF2B5EF4-FFF2-40B4-BE49-F238E27FC236}">
                        <a16:creationId xmlns:a16="http://schemas.microsoft.com/office/drawing/2014/main" id="{63CB3E06-A9AC-4AD2-BC0E-C97311AAFAAE}"/>
                      </a:ext>
                    </a:extLst>
                  </p:cNvPr>
                  <p:cNvSpPr/>
                  <p:nvPr/>
                </p:nvSpPr>
                <p:spPr>
                  <a:xfrm>
                    <a:off x="1252" y="4464"/>
                    <a:ext cx="3040" cy="3475"/>
                  </a:xfrm>
                  <a:prstGeom prst="roundRect">
                    <a:avLst>
                      <a:gd name="adj" fmla="val 10608"/>
                    </a:avLst>
                  </a:prstGeom>
                  <a:solidFill>
                    <a:schemeClr val="accent6">
                      <a:lumMod val="60000"/>
                      <a:lumOff val="40000"/>
                    </a:schemeClr>
                  </a:solidFill>
                  <a:ln w="57150" cap="flat" cmpd="sng">
                    <a:solidFill>
                      <a:schemeClr val="accent6">
                        <a:lumMod val="75000"/>
                      </a:schemeClr>
                    </a:solidFill>
                    <a:prstDash val="solid"/>
                    <a:miter lim="800000"/>
                    <a:headEnd type="none" w="sm" len="sm"/>
                    <a:tailEnd type="none" w="sm" len="sm"/>
                  </a:ln>
                  <a:effectLst>
                    <a:glow rad="101600">
                      <a:schemeClr val="bg1">
                        <a:alpha val="60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dirty="0">
                      <a:solidFill>
                        <a:schemeClr val="accent6">
                          <a:lumMod val="75000"/>
                        </a:schemeClr>
                      </a:solidFill>
                      <a:effectLst>
                        <a:glow rad="139700">
                          <a:schemeClr val="accent6">
                            <a:satMod val="175000"/>
                            <a:alpha val="40000"/>
                          </a:schemeClr>
                        </a:glow>
                      </a:effectLst>
                      <a:latin typeface="Calibri" panose="020F0502020204030204"/>
                      <a:ea typeface="Calibri" panose="020F0502020204030204"/>
                      <a:cs typeface="Calibri" panose="020F0502020204030204"/>
                      <a:sym typeface="Calibri" panose="020F0502020204030204"/>
                    </a:endParaRPr>
                  </a:p>
                </p:txBody>
              </p:sp>
              <p:sp>
                <p:nvSpPr>
                  <p:cNvPr id="69" name="Google Shape;314;p14">
                    <a:extLst>
                      <a:ext uri="{FF2B5EF4-FFF2-40B4-BE49-F238E27FC236}">
                        <a16:creationId xmlns:a16="http://schemas.microsoft.com/office/drawing/2014/main" id="{962CBDA8-C2B4-49E7-9AEC-7B6C38076F5E}"/>
                      </a:ext>
                    </a:extLst>
                  </p:cNvPr>
                  <p:cNvSpPr txBox="1"/>
                  <p:nvPr/>
                </p:nvSpPr>
                <p:spPr>
                  <a:xfrm>
                    <a:off x="1299" y="6927"/>
                    <a:ext cx="2939" cy="8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latin typeface="Quattrocento Sans"/>
                        <a:sym typeface="Quattrocento Sans"/>
                      </a:rPr>
                      <a:t>WATER SAVING</a:t>
                    </a:r>
                    <a:endParaRPr lang="es-MX" sz="1200" dirty="0">
                      <a:solidFill>
                        <a:schemeClr val="bg1"/>
                      </a:solidFill>
                    </a:endParaRPr>
                  </a:p>
                </p:txBody>
              </p:sp>
            </p:grpSp>
            <p:sp>
              <p:nvSpPr>
                <p:cNvPr id="67" name="Google Shape;316;p14">
                  <a:extLst>
                    <a:ext uri="{FF2B5EF4-FFF2-40B4-BE49-F238E27FC236}">
                      <a16:creationId xmlns:a16="http://schemas.microsoft.com/office/drawing/2014/main" id="{F1D815FA-F465-45C2-94E0-6DE3F0476ECC}"/>
                    </a:ext>
                  </a:extLst>
                </p:cNvPr>
                <p:cNvSpPr txBox="1"/>
                <p:nvPr/>
              </p:nvSpPr>
              <p:spPr>
                <a:xfrm>
                  <a:off x="3391" y="1560"/>
                  <a:ext cx="4557" cy="2998"/>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effectLst>
                        <a:outerShdw blurRad="38100" dist="38100" dir="2700000" algn="tl">
                          <a:srgbClr val="000000">
                            <a:alpha val="43137"/>
                          </a:srgbClr>
                        </a:outerShdw>
                      </a:effectLst>
                      <a:latin typeface="Quattrocento Sans" panose="020B0502050000020003"/>
                      <a:ea typeface="Quattrocento Sans" panose="020B0502050000020003"/>
                      <a:cs typeface="Quattrocento Sans" panose="020B0502050000020003"/>
                      <a:sym typeface="Quattrocento Sans" panose="020B0502050000020003"/>
                    </a:rPr>
                    <a:t>35%</a:t>
                  </a:r>
                  <a:endParaRPr lang="es-MX" sz="1200" dirty="0">
                    <a:solidFill>
                      <a:schemeClr val="bg1"/>
                    </a:solidFill>
                    <a:effectLst>
                      <a:outerShdw blurRad="38100" dist="38100" dir="2700000" algn="tl">
                        <a:srgbClr val="000000">
                          <a:alpha val="43137"/>
                        </a:srgbClr>
                      </a:outerShdw>
                    </a:effectLst>
                  </a:endParaRPr>
                </a:p>
              </p:txBody>
            </p:sp>
          </p:grpSp>
          <p:pic>
            <p:nvPicPr>
              <p:cNvPr id="55" name="Google Shape;317;p14">
                <a:extLst>
                  <a:ext uri="{FF2B5EF4-FFF2-40B4-BE49-F238E27FC236}">
                    <a16:creationId xmlns:a16="http://schemas.microsoft.com/office/drawing/2014/main" id="{B64E81FE-3E3C-4013-A572-5818459B57F3}"/>
                  </a:ext>
                </a:extLst>
              </p:cNvPr>
              <p:cNvPicPr preferRelativeResize="0"/>
              <p:nvPr/>
            </p:nvPicPr>
            <p:blipFill rotWithShape="1">
              <a:blip r:embed="rId13" cstate="screen">
                <a:biLevel thresh="25000"/>
                <a:extLst>
                  <a:ext uri="{BEBA8EAE-BF5A-486C-A8C5-ECC9F3942E4B}">
                    <a14:imgProps xmlns:a14="http://schemas.microsoft.com/office/drawing/2010/main">
                      <a14:imgLayer r:embed="rId14">
                        <a14:imgEffect>
                          <a14:brightnessContrast bright="-40000" contrast="-40000"/>
                        </a14:imgEffect>
                      </a14:imgLayer>
                    </a14:imgProps>
                  </a:ext>
                </a:extLst>
              </a:blip>
              <a:srcRect/>
              <a:stretch>
                <a:fillRect/>
              </a:stretch>
            </p:blipFill>
            <p:spPr>
              <a:xfrm>
                <a:off x="2696351" y="1392469"/>
                <a:ext cx="762697" cy="672234"/>
              </a:xfrm>
              <a:prstGeom prst="rect">
                <a:avLst/>
              </a:prstGeom>
              <a:noFill/>
              <a:ln>
                <a:noFill/>
              </a:ln>
              <a:effectLst>
                <a:outerShdw blurRad="50800" dist="38100" dir="2700000" algn="tl" rotWithShape="0">
                  <a:srgbClr val="000000">
                    <a:alpha val="40000"/>
                  </a:srgbClr>
                </a:outerShdw>
              </a:effectLst>
            </p:spPr>
          </p:pic>
          <p:sp>
            <p:nvSpPr>
              <p:cNvPr id="63" name="Google Shape;70;p2">
                <a:extLst>
                  <a:ext uri="{FF2B5EF4-FFF2-40B4-BE49-F238E27FC236}">
                    <a16:creationId xmlns:a16="http://schemas.microsoft.com/office/drawing/2014/main" id="{6E4D5229-A6B9-4408-939B-5BEC2CBD3B3C}"/>
                  </a:ext>
                </a:extLst>
              </p:cNvPr>
              <p:cNvSpPr txBox="1"/>
              <p:nvPr/>
            </p:nvSpPr>
            <p:spPr>
              <a:xfrm>
                <a:off x="1074025" y="4852716"/>
                <a:ext cx="5351005" cy="1600398"/>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66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1 año más de agua </a:t>
                </a:r>
                <a:r>
                  <a:rPr lang="es-MX" sz="3200" b="1" dirty="0">
                    <a:solidFill>
                      <a:schemeClr val="accent6">
                        <a:lumMod val="75000"/>
                      </a:schemeClr>
                    </a:solidFill>
                    <a:latin typeface="Agency FB" panose="020B0503020202020204" pitchFamily="34" charset="0"/>
                    <a:sym typeface="Quattrocento Sans" panose="020B0502050000020003"/>
                  </a:rPr>
                  <a:t>por </a:t>
                </a:r>
                <a:r>
                  <a:rPr lang="es-MX" sz="3200" b="1" dirty="0">
                    <a:solidFill>
                      <a:schemeClr val="accent6">
                        <a:lumMod val="75000"/>
                      </a:schemeClr>
                    </a:solidFill>
                    <a:latin typeface="Agency FB" panose="020B0503020202020204" pitchFamily="34" charset="0"/>
                    <a:ea typeface="Quattrocento Sans" panose="020B0502050000020003"/>
                    <a:cs typeface="Quattrocento Sans" panose="020B0502050000020003"/>
                    <a:sym typeface="Quattrocento Sans" panose="020B0502050000020003"/>
                  </a:rPr>
                  <a:t>cada 3 años de trabajo agrícola</a:t>
                </a:r>
                <a:endParaRPr lang="es-MX" sz="1200" dirty="0">
                  <a:solidFill>
                    <a:srgbClr val="C00000"/>
                  </a:solidFill>
                  <a:latin typeface="Agency FB" panose="020B0503020202020204" pitchFamily="34" charset="0"/>
                  <a:ea typeface="Quattrocento Sans" panose="020B0502050000020003"/>
                  <a:cs typeface="Quattrocento Sans" panose="020B0502050000020003"/>
                  <a:sym typeface="Quattrocento Sans" panose="020B0502050000020003"/>
                </a:endParaRPr>
              </a:p>
            </p:txBody>
          </p:sp>
          <p:sp>
            <p:nvSpPr>
              <p:cNvPr id="57" name="Rectángulo: esquinas redondeadas 22">
                <a:extLst>
                  <a:ext uri="{FF2B5EF4-FFF2-40B4-BE49-F238E27FC236}">
                    <a16:creationId xmlns:a16="http://schemas.microsoft.com/office/drawing/2014/main" id="{4BBB37CC-C407-496B-AF1E-30389748202A}"/>
                  </a:ext>
                </a:extLst>
              </p:cNvPr>
              <p:cNvSpPr/>
              <p:nvPr/>
            </p:nvSpPr>
            <p:spPr>
              <a:xfrm>
                <a:off x="1696953" y="3054104"/>
                <a:ext cx="865100" cy="865100"/>
              </a:xfrm>
              <a:prstGeom prst="roundRect">
                <a:avLst/>
              </a:prstGeom>
              <a:blipFill>
                <a:blip r:embed="rId15"/>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58" name="Rectángulo: esquinas redondeadas 23">
                <a:extLst>
                  <a:ext uri="{FF2B5EF4-FFF2-40B4-BE49-F238E27FC236}">
                    <a16:creationId xmlns:a16="http://schemas.microsoft.com/office/drawing/2014/main" id="{0B6CB7A7-6F4F-474B-8ED6-0F930701DB61}"/>
                  </a:ext>
                </a:extLst>
              </p:cNvPr>
              <p:cNvSpPr/>
              <p:nvPr/>
            </p:nvSpPr>
            <p:spPr>
              <a:xfrm>
                <a:off x="2781333" y="3054104"/>
                <a:ext cx="865100" cy="865100"/>
              </a:xfrm>
              <a:prstGeom prst="roundRect">
                <a:avLst/>
              </a:prstGeom>
              <a:blipFill>
                <a:blip r:embed="rId16"/>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59" name="Rectángulo: esquinas redondeadas 24">
                <a:extLst>
                  <a:ext uri="{FF2B5EF4-FFF2-40B4-BE49-F238E27FC236}">
                    <a16:creationId xmlns:a16="http://schemas.microsoft.com/office/drawing/2014/main" id="{CEB706AF-C1F0-4C93-B75D-1783E3234910}"/>
                  </a:ext>
                </a:extLst>
              </p:cNvPr>
              <p:cNvSpPr/>
              <p:nvPr/>
            </p:nvSpPr>
            <p:spPr>
              <a:xfrm>
                <a:off x="3865713" y="3054104"/>
                <a:ext cx="865100" cy="865100"/>
              </a:xfrm>
              <a:prstGeom prst="roundRect">
                <a:avLst/>
              </a:prstGeom>
              <a:blipFill>
                <a:blip r:embed="rId17"/>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0" name="Rectángulo: esquinas redondeadas 25">
                <a:extLst>
                  <a:ext uri="{FF2B5EF4-FFF2-40B4-BE49-F238E27FC236}">
                    <a16:creationId xmlns:a16="http://schemas.microsoft.com/office/drawing/2014/main" id="{BB53BCE0-90E5-4D1D-B602-892805B754D6}"/>
                  </a:ext>
                </a:extLst>
              </p:cNvPr>
              <p:cNvSpPr/>
              <p:nvPr/>
            </p:nvSpPr>
            <p:spPr>
              <a:xfrm>
                <a:off x="4950093" y="3054104"/>
                <a:ext cx="865100" cy="865100"/>
              </a:xfrm>
              <a:prstGeom prst="roundRect">
                <a:avLst/>
              </a:prstGeom>
              <a:blipFill>
                <a:blip r:embed="rId18"/>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1" name="Rectángulo: esquinas redondeadas 26">
                <a:extLst>
                  <a:ext uri="{FF2B5EF4-FFF2-40B4-BE49-F238E27FC236}">
                    <a16:creationId xmlns:a16="http://schemas.microsoft.com/office/drawing/2014/main" id="{7F5F0753-0AC5-4608-B823-F4A8B170BFF5}"/>
                  </a:ext>
                </a:extLst>
              </p:cNvPr>
              <p:cNvSpPr/>
              <p:nvPr/>
            </p:nvSpPr>
            <p:spPr>
              <a:xfrm>
                <a:off x="6034471" y="3054104"/>
                <a:ext cx="865100" cy="865100"/>
              </a:xfrm>
              <a:prstGeom prst="roundRect">
                <a:avLst/>
              </a:prstGeom>
              <a:blipFill>
                <a:blip r:embed="rId19"/>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2" name="Rectángulo: esquinas redondeadas 27">
                <a:extLst>
                  <a:ext uri="{FF2B5EF4-FFF2-40B4-BE49-F238E27FC236}">
                    <a16:creationId xmlns:a16="http://schemas.microsoft.com/office/drawing/2014/main" id="{7AABFE4B-6DD9-483B-B7FD-19B9BA614105}"/>
                  </a:ext>
                </a:extLst>
              </p:cNvPr>
              <p:cNvSpPr/>
              <p:nvPr/>
            </p:nvSpPr>
            <p:spPr>
              <a:xfrm>
                <a:off x="612573" y="3054104"/>
                <a:ext cx="865100" cy="865100"/>
              </a:xfrm>
              <a:prstGeom prst="roundRect">
                <a:avLst/>
              </a:prstGeom>
              <a:blipFill>
                <a:blip r:embed="rId20"/>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grpSp>
            <p:nvGrpSpPr>
              <p:cNvPr id="5" name="Grupo 4">
                <a:extLst>
                  <a:ext uri="{FF2B5EF4-FFF2-40B4-BE49-F238E27FC236}">
                    <a16:creationId xmlns:a16="http://schemas.microsoft.com/office/drawing/2014/main" id="{714181DD-F63C-4279-922A-77DDF70EEC9F}"/>
                  </a:ext>
                </a:extLst>
              </p:cNvPr>
              <p:cNvGrpSpPr/>
              <p:nvPr/>
            </p:nvGrpSpPr>
            <p:grpSpPr>
              <a:xfrm>
                <a:off x="2371533" y="4262954"/>
                <a:ext cx="2624240" cy="752885"/>
                <a:chOff x="2371533" y="5999280"/>
                <a:chExt cx="2624240" cy="752885"/>
              </a:xfrm>
            </p:grpSpPr>
            <p:pic>
              <p:nvPicPr>
                <p:cNvPr id="52" name="Picture 2" descr="Brush lines set and underlines elements leinwandbilder • bilder Zick-Zack-,  unterstreichen, Skizze | myloview.de">
                  <a:extLst>
                    <a:ext uri="{FF2B5EF4-FFF2-40B4-BE49-F238E27FC236}">
                      <a16:creationId xmlns:a16="http://schemas.microsoft.com/office/drawing/2014/main" id="{48030219-44CC-4F1A-B3EF-70207870F61B}"/>
                    </a:ext>
                  </a:extLst>
                </p:cNvPr>
                <p:cNvPicPr>
                  <a:picLocks noChangeAspect="1" noChangeArrowheads="1"/>
                </p:cNvPicPr>
                <p:nvPr/>
              </p:nvPicPr>
              <p:blipFill rotWithShape="1">
                <a:blip r:embed="rId21">
                  <a:clrChange>
                    <a:clrFrom>
                      <a:srgbClr val="FEFEFE"/>
                    </a:clrFrom>
                    <a:clrTo>
                      <a:srgbClr val="FEFEFE">
                        <a:alpha val="0"/>
                      </a:srgbClr>
                    </a:clrTo>
                  </a:clrChange>
                  <a:duotone>
                    <a:schemeClr val="accent6">
                      <a:shade val="45000"/>
                      <a:satMod val="135000"/>
                    </a:schemeClr>
                    <a:prstClr val="white"/>
                  </a:duotone>
                  <a:extLst>
                    <a:ext uri="{BEBA8EAE-BF5A-486C-A8C5-ECC9F3942E4B}">
                      <a14:imgProps xmlns:a14="http://schemas.microsoft.com/office/drawing/2010/main">
                        <a14:imgLayer r:embed="rId22">
                          <a14:imgEffect>
                            <a14:brightnessContrast bright="40000" contrast="-20000"/>
                          </a14:imgEffect>
                          <a14:imgEffect>
                            <a14:colorTemperature colorTemp="11200"/>
                          </a14:imgEffect>
                          <a14:imgEffect>
                            <a14:saturation sat="400000"/>
                          </a14:imgEffect>
                          <a14:imgEffect>
                            <a14:sharpenSoften amount="50000"/>
                          </a14:imgEffect>
                        </a14:imgLayer>
                      </a14:imgProps>
                    </a:ext>
                    <a:ext uri="{28A0092B-C50C-407E-A947-70E740481C1C}">
                      <a14:useLocalDpi xmlns:a14="http://schemas.microsoft.com/office/drawing/2010/main" val="0"/>
                    </a:ext>
                  </a:extLst>
                </a:blip>
                <a:srcRect l="14026" t="6359" r="15003" b="83682"/>
                <a:stretch>
                  <a:fillRect/>
                </a:stretch>
              </p:blipFill>
              <p:spPr bwMode="auto">
                <a:xfrm>
                  <a:off x="2658045" y="6586618"/>
                  <a:ext cx="2024114" cy="165547"/>
                </a:xfrm>
                <a:prstGeom prst="rect">
                  <a:avLst/>
                </a:prstGeom>
                <a:noFill/>
                <a:extLst>
                  <a:ext uri="{909E8E84-426E-40DD-AFC4-6F175D3DCCD1}">
                    <a14:hiddenFill xmlns:a14="http://schemas.microsoft.com/office/drawing/2010/main">
                      <a:solidFill>
                        <a:srgbClr val="FFFFFF"/>
                      </a:solidFill>
                    </a14:hiddenFill>
                  </a:ext>
                </a:extLst>
              </p:spPr>
            </p:pic>
            <p:sp>
              <p:nvSpPr>
                <p:cNvPr id="65" name="Google Shape;70;p2">
                  <a:extLst>
                    <a:ext uri="{FF2B5EF4-FFF2-40B4-BE49-F238E27FC236}">
                      <a16:creationId xmlns:a16="http://schemas.microsoft.com/office/drawing/2014/main" id="{B7C5BCD8-D1AB-4260-8607-7C4B34A24F55}"/>
                    </a:ext>
                  </a:extLst>
                </p:cNvPr>
                <p:cNvSpPr txBox="1"/>
                <p:nvPr/>
              </p:nvSpPr>
              <p:spPr>
                <a:xfrm rot="21439259">
                  <a:off x="2371533" y="6043411"/>
                  <a:ext cx="2624240" cy="584735"/>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3200" dirty="0">
                      <a:solidFill>
                        <a:srgbClr val="115E21"/>
                      </a:solidFill>
                      <a:latin typeface="Agency FB" panose="020B0503020202020204" pitchFamily="34" charset="0"/>
                      <a:ea typeface="Quattrocento Sans" panose="020B0502050000020003"/>
                      <a:cs typeface="Quattrocento Sans" panose="020B0502050000020003"/>
                      <a:sym typeface="Quattrocento Sans" panose="020B0502050000020003"/>
                    </a:rPr>
                    <a:t>¡ Ahorro de agua !</a:t>
                  </a:r>
                  <a:endParaRPr lang="es-MX" dirty="0">
                    <a:solidFill>
                      <a:srgbClr val="115E21"/>
                    </a:solidFill>
                    <a:latin typeface="Agency FB" panose="020B0503020202020204" pitchFamily="34" charset="0"/>
                  </a:endParaRPr>
                </a:p>
              </p:txBody>
            </p:sp>
            <p:pic>
              <p:nvPicPr>
                <p:cNvPr id="40" name="Picture 2" descr="Brush lines set and underlines elements leinwandbilder • bilder Zick-Zack-,  unterstreichen, Skizze | myloview.de">
                  <a:extLst>
                    <a:ext uri="{FF2B5EF4-FFF2-40B4-BE49-F238E27FC236}">
                      <a16:creationId xmlns:a16="http://schemas.microsoft.com/office/drawing/2014/main" id="{E2E0034E-2F2E-484B-813A-EB98034B3F77}"/>
                    </a:ext>
                  </a:extLst>
                </p:cNvPr>
                <p:cNvPicPr>
                  <a:picLocks noChangeAspect="1" noChangeArrowheads="1"/>
                </p:cNvPicPr>
                <p:nvPr/>
              </p:nvPicPr>
              <p:blipFill rotWithShape="1">
                <a:blip r:embed="rId21">
                  <a:clrChange>
                    <a:clrFrom>
                      <a:srgbClr val="FEFEFE"/>
                    </a:clrFrom>
                    <a:clrTo>
                      <a:srgbClr val="FEFEFE">
                        <a:alpha val="0"/>
                      </a:srgbClr>
                    </a:clrTo>
                  </a:clrChange>
                  <a:duotone>
                    <a:schemeClr val="accent6">
                      <a:shade val="45000"/>
                      <a:satMod val="135000"/>
                    </a:schemeClr>
                    <a:prstClr val="white"/>
                  </a:duotone>
                  <a:extLst>
                    <a:ext uri="{BEBA8EAE-BF5A-486C-A8C5-ECC9F3942E4B}">
                      <a14:imgProps xmlns:a14="http://schemas.microsoft.com/office/drawing/2010/main">
                        <a14:imgLayer r:embed="rId22">
                          <a14:imgEffect>
                            <a14:brightnessContrast bright="40000" contrast="-20000"/>
                          </a14:imgEffect>
                          <a14:imgEffect>
                            <a14:colorTemperature colorTemp="11200"/>
                          </a14:imgEffect>
                          <a14:imgEffect>
                            <a14:saturation sat="400000"/>
                          </a14:imgEffect>
                          <a14:imgEffect>
                            <a14:sharpenSoften amount="50000"/>
                          </a14:imgEffect>
                        </a14:imgLayer>
                      </a14:imgProps>
                    </a:ext>
                    <a:ext uri="{28A0092B-C50C-407E-A947-70E740481C1C}">
                      <a14:useLocalDpi xmlns:a14="http://schemas.microsoft.com/office/drawing/2010/main" val="0"/>
                    </a:ext>
                  </a:extLst>
                </a:blip>
                <a:srcRect l="14026" t="6359" r="15003" b="83682"/>
                <a:stretch>
                  <a:fillRect/>
                </a:stretch>
              </p:blipFill>
              <p:spPr bwMode="auto">
                <a:xfrm>
                  <a:off x="2676883" y="5999280"/>
                  <a:ext cx="2024114" cy="165547"/>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3225546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5" name="Imagen 4" descr="Imagen de la pantalla de un video juego&#10;&#10;Descripción generada automáticamente con confianza baja">
            <a:extLst>
              <a:ext uri="{FF2B5EF4-FFF2-40B4-BE49-F238E27FC236}">
                <a16:creationId xmlns:a16="http://schemas.microsoft.com/office/drawing/2014/main" id="{8DD2DF70-7654-40D2-A4DF-5407660A9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6627"/>
            <a:ext cx="12216046" cy="6645082"/>
          </a:xfrm>
          <a:prstGeom prst="rect">
            <a:avLst/>
          </a:prstGeom>
        </p:spPr>
      </p:pic>
      <p:pic>
        <p:nvPicPr>
          <p:cNvPr id="3" name="Imagen 2">
            <a:extLst>
              <a:ext uri="{FF2B5EF4-FFF2-40B4-BE49-F238E27FC236}">
                <a16:creationId xmlns:a16="http://schemas.microsoft.com/office/drawing/2014/main" id="{A7ED5978-1B21-49D2-90AE-DC30CB3C2650}"/>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5184603" y="5875284"/>
            <a:ext cx="2396797" cy="683172"/>
          </a:xfrm>
          <a:prstGeom prst="rect">
            <a:avLst/>
          </a:prstGeom>
          <a:effectLst>
            <a:glow rad="25400">
              <a:schemeClr val="bg1">
                <a:alpha val="60000"/>
              </a:schemeClr>
            </a:glow>
            <a:outerShdw blurRad="50800" dist="50800" dir="5400000" algn="ctr" rotWithShape="0">
              <a:schemeClr val="bg1">
                <a:alpha val="43000"/>
              </a:schemeClr>
            </a:outerShdw>
          </a:effectLst>
        </p:spPr>
      </p:pic>
      <p:pic>
        <p:nvPicPr>
          <p:cNvPr id="13" name="Imagen 12">
            <a:extLst>
              <a:ext uri="{FF2B5EF4-FFF2-40B4-BE49-F238E27FC236}">
                <a16:creationId xmlns:a16="http://schemas.microsoft.com/office/drawing/2014/main" id="{7BE181FB-A027-6B77-30B3-EEA0C9074F9E}"/>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tretch>
            <a:fillRect/>
          </a:stretch>
        </p:blipFill>
        <p:spPr>
          <a:xfrm>
            <a:off x="1168994" y="3324143"/>
            <a:ext cx="577163" cy="567038"/>
          </a:xfrm>
          <a:prstGeom prst="rect">
            <a:avLst/>
          </a:prstGeom>
        </p:spPr>
      </p:pic>
      <p:pic>
        <p:nvPicPr>
          <p:cNvPr id="17" name="Imagen 16">
            <a:extLst>
              <a:ext uri="{FF2B5EF4-FFF2-40B4-BE49-F238E27FC236}">
                <a16:creationId xmlns:a16="http://schemas.microsoft.com/office/drawing/2014/main" id="{1882BF85-C350-B1B1-4F54-D985AD955DEF}"/>
              </a:ext>
            </a:extLst>
          </p:cNvPr>
          <p:cNvPicPr>
            <a:picLocks noChangeAspect="1"/>
          </p:cNvPicPr>
          <p:nvPr/>
        </p:nvPicPr>
        <p:blipFill>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145802" y="2080258"/>
            <a:ext cx="623547" cy="459144"/>
          </a:xfrm>
          <a:prstGeom prst="rect">
            <a:avLst/>
          </a:prstGeom>
        </p:spPr>
      </p:pic>
      <p:pic>
        <p:nvPicPr>
          <p:cNvPr id="20" name="Imagen 19">
            <a:extLst>
              <a:ext uri="{FF2B5EF4-FFF2-40B4-BE49-F238E27FC236}">
                <a16:creationId xmlns:a16="http://schemas.microsoft.com/office/drawing/2014/main" id="{EDD10012-02D5-6534-7C1B-D991E41F918A}"/>
              </a:ext>
            </a:extLst>
          </p:cNvPr>
          <p:cNvPicPr>
            <a:picLocks noChangeAspect="1"/>
          </p:cNvPicPr>
          <p:nvPr/>
        </p:nvPicPr>
        <p:blipFill>
          <a:blip r:embed="rId9" cstate="screen">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76877" y="2651074"/>
            <a:ext cx="561396" cy="561396"/>
          </a:xfrm>
          <a:prstGeom prst="rect">
            <a:avLst/>
          </a:prstGeom>
        </p:spPr>
      </p:pic>
      <p:sp>
        <p:nvSpPr>
          <p:cNvPr id="21" name="CuadroTexto 20">
            <a:extLst>
              <a:ext uri="{FF2B5EF4-FFF2-40B4-BE49-F238E27FC236}">
                <a16:creationId xmlns:a16="http://schemas.microsoft.com/office/drawing/2014/main" id="{C1F98B9F-ED8A-7B42-C454-B209F778A0B5}"/>
              </a:ext>
            </a:extLst>
          </p:cNvPr>
          <p:cNvSpPr txBox="1"/>
          <p:nvPr/>
        </p:nvSpPr>
        <p:spPr>
          <a:xfrm>
            <a:off x="1920414" y="1331204"/>
            <a:ext cx="6260047"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https://dtaamerica.com/dta-agricola</a:t>
            </a:r>
          </a:p>
        </p:txBody>
      </p:sp>
      <p:pic>
        <p:nvPicPr>
          <p:cNvPr id="23" name="Imagen 22">
            <a:extLst>
              <a:ext uri="{FF2B5EF4-FFF2-40B4-BE49-F238E27FC236}">
                <a16:creationId xmlns:a16="http://schemas.microsoft.com/office/drawing/2014/main" id="{C3A66331-E694-C39A-20B3-BCA494EA23AA}"/>
              </a:ext>
            </a:extLst>
          </p:cNvPr>
          <p:cNvPicPr>
            <a:picLocks noChangeAspect="1"/>
          </p:cNvPicPr>
          <p:nvPr/>
        </p:nvPicPr>
        <p:blipFill>
          <a:blip r:embed="rId11" cstate="screen">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30035" y="1318789"/>
            <a:ext cx="655080" cy="649797"/>
          </a:xfrm>
          <a:prstGeom prst="rect">
            <a:avLst/>
          </a:prstGeom>
        </p:spPr>
      </p:pic>
      <p:sp>
        <p:nvSpPr>
          <p:cNvPr id="26" name="CuadroTexto 25">
            <a:extLst>
              <a:ext uri="{FF2B5EF4-FFF2-40B4-BE49-F238E27FC236}">
                <a16:creationId xmlns:a16="http://schemas.microsoft.com/office/drawing/2014/main" id="{1AA76B78-F3B6-F46B-8C68-172BAB7502AF}"/>
              </a:ext>
            </a:extLst>
          </p:cNvPr>
          <p:cNvSpPr txBox="1"/>
          <p:nvPr/>
        </p:nvSpPr>
        <p:spPr>
          <a:xfrm>
            <a:off x="1920414" y="2011057"/>
            <a:ext cx="4652236"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contact@dtaamerica.com</a:t>
            </a:r>
          </a:p>
        </p:txBody>
      </p:sp>
      <p:sp>
        <p:nvSpPr>
          <p:cNvPr id="27" name="CuadroTexto 26">
            <a:extLst>
              <a:ext uri="{FF2B5EF4-FFF2-40B4-BE49-F238E27FC236}">
                <a16:creationId xmlns:a16="http://schemas.microsoft.com/office/drawing/2014/main" id="{E3A0D1C8-ECF2-B3C1-B980-CBEF321032DD}"/>
              </a:ext>
            </a:extLst>
          </p:cNvPr>
          <p:cNvSpPr txBox="1"/>
          <p:nvPr/>
        </p:nvSpPr>
        <p:spPr>
          <a:xfrm>
            <a:off x="1920414" y="2690910"/>
            <a:ext cx="6756978"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https://www.facebook.com/dtaagricola</a:t>
            </a:r>
          </a:p>
        </p:txBody>
      </p:sp>
      <p:sp>
        <p:nvSpPr>
          <p:cNvPr id="28" name="CuadroTexto 27">
            <a:extLst>
              <a:ext uri="{FF2B5EF4-FFF2-40B4-BE49-F238E27FC236}">
                <a16:creationId xmlns:a16="http://schemas.microsoft.com/office/drawing/2014/main" id="{B57416AC-1EBA-94A4-F0A3-F8DE048FADD4}"/>
              </a:ext>
            </a:extLst>
          </p:cNvPr>
          <p:cNvSpPr txBox="1"/>
          <p:nvPr/>
        </p:nvSpPr>
        <p:spPr>
          <a:xfrm>
            <a:off x="1920414" y="3370762"/>
            <a:ext cx="2887329"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52 625 152 3176</a:t>
            </a:r>
          </a:p>
        </p:txBody>
      </p:sp>
      <p:pic>
        <p:nvPicPr>
          <p:cNvPr id="31" name="Imagen 30">
            <a:extLst>
              <a:ext uri="{FF2B5EF4-FFF2-40B4-BE49-F238E27FC236}">
                <a16:creationId xmlns:a16="http://schemas.microsoft.com/office/drawing/2014/main" id="{D7D8800E-2C14-5A6A-6058-A785FB2A98F6}"/>
              </a:ext>
            </a:extLst>
          </p:cNvPr>
          <p:cNvPicPr>
            <a:picLocks noChangeAspect="1"/>
          </p:cNvPicPr>
          <p:nvPr/>
        </p:nvPicPr>
        <p:blipFill>
          <a:blip r:embed="rId13" cstate="screen">
            <a:extLst>
              <a:ext uri="{BEBA8EAE-BF5A-486C-A8C5-ECC9F3942E4B}">
                <a14:imgProps xmlns:a14="http://schemas.microsoft.com/office/drawing/2010/main">
                  <a14:imgLayer r:embed="rId14">
                    <a14:imgEffect>
                      <a14:sharpenSoften amount="3000"/>
                    </a14:imgEffect>
                    <a14:imgEffect>
                      <a14:saturation sat="33000"/>
                    </a14:imgEffect>
                    <a14:imgEffect>
                      <a14:brightnessContrast bright="-27000"/>
                    </a14:imgEffect>
                  </a14:imgLayer>
                </a14:imgProps>
              </a:ext>
              <a:ext uri="{28A0092B-C50C-407E-A947-70E740481C1C}">
                <a14:useLocalDpi xmlns:a14="http://schemas.microsoft.com/office/drawing/2010/main"/>
              </a:ext>
            </a:extLst>
          </a:blip>
          <a:stretch>
            <a:fillRect/>
          </a:stretch>
        </p:blipFill>
        <p:spPr>
          <a:xfrm>
            <a:off x="4245591" y="78773"/>
            <a:ext cx="3700818" cy="1087031"/>
          </a:xfrm>
          <a:prstGeom prst="rect">
            <a:avLst/>
          </a:prstGeom>
        </p:spPr>
      </p:pic>
      <p:pic>
        <p:nvPicPr>
          <p:cNvPr id="6" name="Imagen 5">
            <a:extLst>
              <a:ext uri="{FF2B5EF4-FFF2-40B4-BE49-F238E27FC236}">
                <a16:creationId xmlns:a16="http://schemas.microsoft.com/office/drawing/2014/main" id="{6DF7839C-9205-A6A7-D154-BD6251237B70}"/>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contrast="63000"/>
                    </a14:imgEffect>
                  </a14:imgLayer>
                </a14:imgProps>
              </a:ext>
            </a:extLst>
          </a:blip>
          <a:stretch>
            <a:fillRect/>
          </a:stretch>
        </p:blipFill>
        <p:spPr>
          <a:xfrm>
            <a:off x="8758766" y="1172874"/>
            <a:ext cx="3036071" cy="3036071"/>
          </a:xfrm>
          <a:prstGeom prst="rect">
            <a:avLst/>
          </a:prstGeom>
        </p:spPr>
      </p:pic>
      <p:grpSp>
        <p:nvGrpSpPr>
          <p:cNvPr id="2" name="Grupo 1">
            <a:extLst>
              <a:ext uri="{FF2B5EF4-FFF2-40B4-BE49-F238E27FC236}">
                <a16:creationId xmlns:a16="http://schemas.microsoft.com/office/drawing/2014/main" id="{AF8E37AA-0764-E309-360F-77031F0529A2}"/>
              </a:ext>
            </a:extLst>
          </p:cNvPr>
          <p:cNvGrpSpPr/>
          <p:nvPr/>
        </p:nvGrpSpPr>
        <p:grpSpPr>
          <a:xfrm>
            <a:off x="-14605" y="6575424"/>
            <a:ext cx="12220575" cy="358141"/>
            <a:chOff x="-14605" y="6575424"/>
            <a:chExt cx="12220575" cy="358141"/>
          </a:xfrm>
        </p:grpSpPr>
        <p:sp>
          <p:nvSpPr>
            <p:cNvPr id="4" name="Google Shape;7;p21">
              <a:extLst>
                <a:ext uri="{FF2B5EF4-FFF2-40B4-BE49-F238E27FC236}">
                  <a16:creationId xmlns:a16="http://schemas.microsoft.com/office/drawing/2014/main" id="{FFE5593C-5E02-38CC-63C0-BA2705F3DE9D}"/>
                </a:ext>
              </a:extLst>
            </p:cNvPr>
            <p:cNvSpPr/>
            <p:nvPr/>
          </p:nvSpPr>
          <p:spPr>
            <a:xfrm>
              <a:off x="-14605" y="6575425"/>
              <a:ext cx="12220575" cy="35814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 name="Grupo 6">
              <a:extLst>
                <a:ext uri="{FF2B5EF4-FFF2-40B4-BE49-F238E27FC236}">
                  <a16:creationId xmlns:a16="http://schemas.microsoft.com/office/drawing/2014/main" id="{2C5E4459-57FE-9A11-38E6-2CBB8B5F3B09}"/>
                </a:ext>
              </a:extLst>
            </p:cNvPr>
            <p:cNvGrpSpPr/>
            <p:nvPr userDrawn="1"/>
          </p:nvGrpSpPr>
          <p:grpSpPr>
            <a:xfrm>
              <a:off x="1181369" y="6575424"/>
              <a:ext cx="10677709" cy="254636"/>
              <a:chOff x="1280759" y="6575424"/>
              <a:chExt cx="10677709" cy="254636"/>
            </a:xfrm>
          </p:grpSpPr>
          <p:pic>
            <p:nvPicPr>
              <p:cNvPr id="8" name="Google Shape;10;p21">
                <a:extLst>
                  <a:ext uri="{FF2B5EF4-FFF2-40B4-BE49-F238E27FC236}">
                    <a16:creationId xmlns:a16="http://schemas.microsoft.com/office/drawing/2014/main" id="{7B233C8B-D10E-5493-58BF-74CA9BAFE866}"/>
                  </a:ext>
                </a:extLst>
              </p:cNvPr>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280759" y="6628086"/>
                <a:ext cx="194534" cy="181519"/>
              </a:xfrm>
              <a:prstGeom prst="rect">
                <a:avLst/>
              </a:prstGeom>
              <a:noFill/>
              <a:ln>
                <a:noFill/>
              </a:ln>
            </p:spPr>
          </p:pic>
          <p:sp>
            <p:nvSpPr>
              <p:cNvPr id="9" name="Google Shape;11;p21">
                <a:extLst>
                  <a:ext uri="{FF2B5EF4-FFF2-40B4-BE49-F238E27FC236}">
                    <a16:creationId xmlns:a16="http://schemas.microsoft.com/office/drawing/2014/main" id="{597C405C-1FD0-F88E-9198-D090165462A3}"/>
                  </a:ext>
                </a:extLst>
              </p:cNvPr>
              <p:cNvSpPr txBox="1"/>
              <p:nvPr/>
            </p:nvSpPr>
            <p:spPr>
              <a:xfrm>
                <a:off x="1478923" y="6575424"/>
                <a:ext cx="10479545" cy="2152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lt1"/>
                    </a:solidFill>
                    <a:latin typeface="Calibri"/>
                    <a:ea typeface="Calibri"/>
                    <a:cs typeface="Calibri"/>
                    <a:sym typeface="Calibri"/>
                  </a:rPr>
                  <a:t>https://dtaamerica.com/dta-agricola   |            dta.labs.contact@gmail.com    |            625 152 3176    |             5a # 501, Cuauhtémoc, Chihuahua, México 31500</a:t>
                </a:r>
                <a:endParaRPr dirty="0"/>
              </a:p>
            </p:txBody>
          </p:sp>
          <p:pic>
            <p:nvPicPr>
              <p:cNvPr id="10" name="Google Shape;12;p21">
                <a:extLst>
                  <a:ext uri="{FF2B5EF4-FFF2-40B4-BE49-F238E27FC236}">
                    <a16:creationId xmlns:a16="http://schemas.microsoft.com/office/drawing/2014/main" id="{201C5767-98D0-993B-4196-CCE6BD48A0BB}"/>
                  </a:ext>
                </a:extLst>
              </p:cNvPr>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145895" y="6595513"/>
                <a:ext cx="194534" cy="231025"/>
              </a:xfrm>
              <a:prstGeom prst="rect">
                <a:avLst/>
              </a:prstGeom>
              <a:noFill/>
              <a:ln>
                <a:noFill/>
              </a:ln>
            </p:spPr>
          </p:pic>
          <p:pic>
            <p:nvPicPr>
              <p:cNvPr id="11" name="Google Shape;13;p21">
                <a:extLst>
                  <a:ext uri="{FF2B5EF4-FFF2-40B4-BE49-F238E27FC236}">
                    <a16:creationId xmlns:a16="http://schemas.microsoft.com/office/drawing/2014/main" id="{54150DEB-A2FD-8FF6-2A88-FF1277C977F3}"/>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6562104" y="6635626"/>
                <a:ext cx="156591" cy="194434"/>
              </a:xfrm>
              <a:prstGeom prst="rect">
                <a:avLst/>
              </a:prstGeom>
              <a:noFill/>
              <a:ln>
                <a:noFill/>
              </a:ln>
            </p:spPr>
          </p:pic>
          <p:pic>
            <p:nvPicPr>
              <p:cNvPr id="12" name="Google Shape;14;p21">
                <a:extLst>
                  <a:ext uri="{FF2B5EF4-FFF2-40B4-BE49-F238E27FC236}">
                    <a16:creationId xmlns:a16="http://schemas.microsoft.com/office/drawing/2014/main" id="{57930452-834C-8325-5F78-E793A13DECC2}"/>
                  </a:ext>
                </a:extLst>
              </p:cNvPr>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8052001" y="6642074"/>
                <a:ext cx="156591" cy="163583"/>
              </a:xfrm>
              <a:prstGeom prst="rect">
                <a:avLst/>
              </a:prstGeom>
              <a:noFill/>
              <a:ln>
                <a:noFill/>
              </a:ln>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42D80152-D21C-4E4B-B606-DD0BA983147C}"/>
              </a:ext>
            </a:extLst>
          </p:cNvPr>
          <p:cNvGrpSpPr/>
          <p:nvPr/>
        </p:nvGrpSpPr>
        <p:grpSpPr>
          <a:xfrm>
            <a:off x="2118653" y="4638111"/>
            <a:ext cx="8360845" cy="1938952"/>
            <a:chOff x="2375507" y="4566191"/>
            <a:chExt cx="8360845" cy="1938952"/>
          </a:xfrm>
        </p:grpSpPr>
        <p:sp>
          <p:nvSpPr>
            <p:cNvPr id="7" name="CuadroTexto 6">
              <a:extLst>
                <a:ext uri="{FF2B5EF4-FFF2-40B4-BE49-F238E27FC236}">
                  <a16:creationId xmlns:a16="http://schemas.microsoft.com/office/drawing/2014/main" id="{3FBA5976-C4BC-447E-B85F-D8959465CF7C}"/>
                </a:ext>
              </a:extLst>
            </p:cNvPr>
            <p:cNvSpPr txBox="1"/>
            <p:nvPr/>
          </p:nvSpPr>
          <p:spPr>
            <a:xfrm>
              <a:off x="2375507" y="4566191"/>
              <a:ext cx="8360845" cy="1938952"/>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algn="just"/>
              <a:r>
                <a:rPr lang="es-MX" sz="4000" dirty="0">
                  <a:solidFill>
                    <a:srgbClr val="2A7738"/>
                  </a:solidFill>
                  <a:latin typeface="Agency FB" panose="020B0503020202020204" pitchFamily="34" charset="0"/>
                </a:rPr>
                <a:t>En                 		  creemos que es posible incrementar la productividad sin excesos en el consumo de los recursos naturales.</a:t>
              </a:r>
              <a:endParaRPr lang="es-MX" sz="3600" dirty="0">
                <a:solidFill>
                  <a:srgbClr val="2A7738"/>
                </a:solidFill>
                <a:latin typeface="Agency FB" panose="020B0503020202020204" pitchFamily="34" charset="0"/>
                <a:cs typeface="Arial"/>
              </a:endParaRPr>
            </a:p>
          </p:txBody>
        </p:sp>
        <p:pic>
          <p:nvPicPr>
            <p:cNvPr id="8" name="Imagen 7">
              <a:extLst>
                <a:ext uri="{FF2B5EF4-FFF2-40B4-BE49-F238E27FC236}">
                  <a16:creationId xmlns:a16="http://schemas.microsoft.com/office/drawing/2014/main" id="{18146F6B-3DE3-4D88-8FB1-C6D3C5CFF29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3040"/>
                      </a14:imgEffect>
                      <a14:imgEffect>
                        <a14:brightnessContrast bright="-13000"/>
                      </a14:imgEffect>
                    </a14:imgLayer>
                  </a14:imgProps>
                </a:ext>
              </a:extLst>
            </a:blip>
            <a:stretch>
              <a:fillRect/>
            </a:stretch>
          </p:blipFill>
          <p:spPr>
            <a:xfrm>
              <a:off x="3064242" y="4576465"/>
              <a:ext cx="3254366" cy="803303"/>
            </a:xfrm>
            <a:prstGeom prst="rect">
              <a:avLst/>
            </a:prstGeom>
          </p:spPr>
        </p:pic>
      </p:grpSp>
      <p:pic>
        <p:nvPicPr>
          <p:cNvPr id="4" name="Imagen 3">
            <a:extLst>
              <a:ext uri="{FF2B5EF4-FFF2-40B4-BE49-F238E27FC236}">
                <a16:creationId xmlns:a16="http://schemas.microsoft.com/office/drawing/2014/main" id="{96710DF1-C4A9-4EAC-8E76-F5F28A65E856}"/>
              </a:ext>
            </a:extLst>
          </p:cNvPr>
          <p:cNvPicPr>
            <a:picLocks noChangeAspect="1"/>
          </p:cNvPicPr>
          <p:nvPr/>
        </p:nvPicPr>
        <p:blipFill rotWithShape="1">
          <a:blip r:embed="rId5"/>
          <a:srcRect b="21660"/>
          <a:stretch/>
        </p:blipFill>
        <p:spPr>
          <a:xfrm>
            <a:off x="1881332" y="192223"/>
            <a:ext cx="8360844" cy="4055332"/>
          </a:xfrm>
          <a:prstGeom prst="rect">
            <a:avLst/>
          </a:prstGeom>
        </p:spPr>
      </p:pic>
    </p:spTree>
    <p:extLst>
      <p:ext uri="{BB962C8B-B14F-4D97-AF65-F5344CB8AC3E}">
        <p14:creationId xmlns:p14="http://schemas.microsoft.com/office/powerpoint/2010/main" val="225124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773E771-C2C7-4BB3-9AFB-4DEDB12FE4C8}"/>
              </a:ext>
            </a:extLst>
          </p:cNvPr>
          <p:cNvPicPr>
            <a:picLocks noChangeAspect="1"/>
          </p:cNvPicPr>
          <p:nvPr/>
        </p:nvPicPr>
        <p:blipFill rotWithShape="1">
          <a:blip r:embed="rId3"/>
          <a:srcRect l="20442" r="6989"/>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6950942"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¿Qué me ayuda a decidir mejor?</a:t>
            </a:r>
          </a:p>
        </p:txBody>
      </p:sp>
    </p:spTree>
    <p:extLst>
      <p:ext uri="{BB962C8B-B14F-4D97-AF65-F5344CB8AC3E}">
        <p14:creationId xmlns:p14="http://schemas.microsoft.com/office/powerpoint/2010/main" val="310323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a:extLst>
              <a:ext uri="{FF2B5EF4-FFF2-40B4-BE49-F238E27FC236}">
                <a16:creationId xmlns:a16="http://schemas.microsoft.com/office/drawing/2014/main" id="{29AB8C59-4342-4CDF-8BAE-75E3C76527D1}"/>
              </a:ext>
            </a:extLst>
          </p:cNvPr>
          <p:cNvPicPr>
            <a:picLocks noChangeAspect="1"/>
          </p:cNvPicPr>
          <p:nvPr/>
        </p:nvPicPr>
        <p:blipFill>
          <a:blip r:embed="rId3"/>
          <a:stretch>
            <a:fillRect/>
          </a:stretch>
        </p:blipFill>
        <p:spPr>
          <a:xfrm>
            <a:off x="1" y="2313960"/>
            <a:ext cx="12192000" cy="4572638"/>
          </a:xfrm>
          <a:prstGeom prst="rect">
            <a:avLst/>
          </a:prstGeom>
        </p:spPr>
      </p:pic>
      <p:pic>
        <p:nvPicPr>
          <p:cNvPr id="2" name="Imagen 1">
            <a:extLst>
              <a:ext uri="{FF2B5EF4-FFF2-40B4-BE49-F238E27FC236}">
                <a16:creationId xmlns:a16="http://schemas.microsoft.com/office/drawing/2014/main" id="{1725442D-AFC9-EFE5-EBE1-67C8205286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rot="14788469">
            <a:off x="-369293" y="3193739"/>
            <a:ext cx="1544859" cy="410844"/>
          </a:xfrm>
          <a:prstGeom prst="rect">
            <a:avLst/>
          </a:prstGeom>
        </p:spPr>
      </p:pic>
      <p:pic>
        <p:nvPicPr>
          <p:cNvPr id="5" name="Imagen 4">
            <a:extLst>
              <a:ext uri="{FF2B5EF4-FFF2-40B4-BE49-F238E27FC236}">
                <a16:creationId xmlns:a16="http://schemas.microsoft.com/office/drawing/2014/main" id="{0FE0879C-2C6A-CD10-D006-FEB58E1D50B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63401" flipH="1">
            <a:off x="360877" y="1115323"/>
            <a:ext cx="1185755" cy="1159287"/>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9" name="CuadroTexto 8">
            <a:extLst>
              <a:ext uri="{FF2B5EF4-FFF2-40B4-BE49-F238E27FC236}">
                <a16:creationId xmlns:a16="http://schemas.microsoft.com/office/drawing/2014/main" id="{960E4469-F7AE-4B8C-9154-705034420A3C}"/>
              </a:ext>
            </a:extLst>
          </p:cNvPr>
          <p:cNvSpPr txBox="1"/>
          <p:nvPr/>
        </p:nvSpPr>
        <p:spPr>
          <a:xfrm>
            <a:off x="772668" y="237419"/>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PRINCIPALES TECNOLOGÍAS PARA EL MONITOREO DE LA HUMEDAD DEL SUELO</a:t>
            </a:r>
          </a:p>
        </p:txBody>
      </p:sp>
      <p:graphicFrame>
        <p:nvGraphicFramePr>
          <p:cNvPr id="7" name="Tabla 11">
            <a:extLst>
              <a:ext uri="{FF2B5EF4-FFF2-40B4-BE49-F238E27FC236}">
                <a16:creationId xmlns:a16="http://schemas.microsoft.com/office/drawing/2014/main" id="{9F01433C-EAE1-45FF-A598-062EE1B4A459}"/>
              </a:ext>
            </a:extLst>
          </p:cNvPr>
          <p:cNvGraphicFramePr>
            <a:graphicFrameLocks noGrp="1"/>
          </p:cNvGraphicFramePr>
          <p:nvPr>
            <p:extLst>
              <p:ext uri="{D42A27DB-BD31-4B8C-83A1-F6EECF244321}">
                <p14:modId xmlns:p14="http://schemas.microsoft.com/office/powerpoint/2010/main" val="2591700611"/>
              </p:ext>
            </p:extLst>
          </p:nvPr>
        </p:nvGraphicFramePr>
        <p:xfrm>
          <a:off x="2092048" y="1919932"/>
          <a:ext cx="7551979" cy="22250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133992">
                  <a:extLst>
                    <a:ext uri="{9D8B030D-6E8A-4147-A177-3AD203B41FA5}">
                      <a16:colId xmlns:a16="http://schemas.microsoft.com/office/drawing/2014/main" val="202122893"/>
                    </a:ext>
                  </a:extLst>
                </a:gridCol>
                <a:gridCol w="1625918">
                  <a:extLst>
                    <a:ext uri="{9D8B030D-6E8A-4147-A177-3AD203B41FA5}">
                      <a16:colId xmlns:a16="http://schemas.microsoft.com/office/drawing/2014/main" val="3830750867"/>
                    </a:ext>
                  </a:extLst>
                </a:gridCol>
                <a:gridCol w="1242107">
                  <a:extLst>
                    <a:ext uri="{9D8B030D-6E8A-4147-A177-3AD203B41FA5}">
                      <a16:colId xmlns:a16="http://schemas.microsoft.com/office/drawing/2014/main" val="3516743696"/>
                    </a:ext>
                  </a:extLst>
                </a:gridCol>
                <a:gridCol w="1285939">
                  <a:extLst>
                    <a:ext uri="{9D8B030D-6E8A-4147-A177-3AD203B41FA5}">
                      <a16:colId xmlns:a16="http://schemas.microsoft.com/office/drawing/2014/main" val="676595815"/>
                    </a:ext>
                  </a:extLst>
                </a:gridCol>
                <a:gridCol w="1264023">
                  <a:extLst>
                    <a:ext uri="{9D8B030D-6E8A-4147-A177-3AD203B41FA5}">
                      <a16:colId xmlns:a16="http://schemas.microsoft.com/office/drawing/2014/main" val="2914980206"/>
                    </a:ext>
                  </a:extLst>
                </a:gridCol>
              </a:tblGrid>
              <a:tr h="370840">
                <a:tc>
                  <a:txBody>
                    <a:bodyPr/>
                    <a:lstStyle/>
                    <a:p>
                      <a:r>
                        <a:rPr lang="es-MX" dirty="0"/>
                        <a:t>Tecnología</a:t>
                      </a:r>
                    </a:p>
                  </a:txBody>
                  <a:tcPr/>
                </a:tc>
                <a:tc>
                  <a:txBody>
                    <a:bodyPr/>
                    <a:lstStyle/>
                    <a:p>
                      <a:r>
                        <a:rPr lang="es-MX" dirty="0"/>
                        <a:t>Medición</a:t>
                      </a:r>
                    </a:p>
                  </a:txBody>
                  <a:tcPr/>
                </a:tc>
                <a:tc>
                  <a:txBody>
                    <a:bodyPr/>
                    <a:lstStyle/>
                    <a:p>
                      <a:r>
                        <a:rPr lang="es-MX" dirty="0"/>
                        <a:t>Precisión</a:t>
                      </a:r>
                    </a:p>
                  </a:txBody>
                  <a:tcPr/>
                </a:tc>
                <a:tc>
                  <a:txBody>
                    <a:bodyPr/>
                    <a:lstStyle/>
                    <a:p>
                      <a:r>
                        <a:rPr lang="es-MX" dirty="0"/>
                        <a:t>Calibración</a:t>
                      </a:r>
                    </a:p>
                  </a:txBody>
                  <a:tcPr/>
                </a:tc>
                <a:tc>
                  <a:txBody>
                    <a:bodyPr/>
                    <a:lstStyle/>
                    <a:p>
                      <a:r>
                        <a:rPr lang="es-MX" dirty="0"/>
                        <a:t>Costo</a:t>
                      </a:r>
                    </a:p>
                  </a:txBody>
                  <a:tcPr/>
                </a:tc>
                <a:extLst>
                  <a:ext uri="{0D108BD9-81ED-4DB2-BD59-A6C34878D82A}">
                    <a16:rowId xmlns:a16="http://schemas.microsoft.com/office/drawing/2014/main" val="521708374"/>
                  </a:ext>
                </a:extLst>
              </a:tr>
              <a:tr h="370840">
                <a:tc>
                  <a:txBody>
                    <a:bodyPr/>
                    <a:lstStyle/>
                    <a:p>
                      <a:r>
                        <a:rPr lang="es-MX" dirty="0"/>
                        <a:t>FDR</a:t>
                      </a:r>
                    </a:p>
                  </a:txBody>
                  <a:tcPr/>
                </a:tc>
                <a:tc>
                  <a:txBody>
                    <a:bodyPr/>
                    <a:lstStyle/>
                    <a:p>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3300253017"/>
                  </a:ext>
                </a:extLst>
              </a:tr>
              <a:tr h="370840">
                <a:tc>
                  <a:txBody>
                    <a:bodyPr/>
                    <a:lstStyle/>
                    <a:p>
                      <a:r>
                        <a:rPr lang="es-MX" dirty="0"/>
                        <a:t>TDR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VWC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r>
                        <a:rPr kumimoji="0" lang="es-MX" sz="18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4145026619"/>
                  </a:ext>
                </a:extLst>
              </a:tr>
              <a:tr h="370840">
                <a:tc>
                  <a:txBody>
                    <a:bodyPr/>
                    <a:lstStyle/>
                    <a:p>
                      <a:r>
                        <a:rPr lang="es-MX" dirty="0"/>
                        <a:t>Sonda de neutrones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VWC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3548990952"/>
                  </a:ext>
                </a:extLst>
              </a:tr>
              <a:tr h="370840">
                <a:tc>
                  <a:txBody>
                    <a:bodyPr/>
                    <a:lstStyle/>
                    <a:p>
                      <a:r>
                        <a:rPr lang="es-MX" dirty="0"/>
                        <a:t>Tensiómetros</a:t>
                      </a:r>
                    </a:p>
                  </a:txBody>
                  <a:tcPr/>
                </a:tc>
                <a:tc>
                  <a:txBody>
                    <a:bodyPr/>
                    <a:lstStyle/>
                    <a:p>
                      <a:r>
                        <a:rPr lang="es-MX" dirty="0"/>
                        <a:t>Tensión hídrica</a:t>
                      </a:r>
                    </a:p>
                  </a:txBody>
                  <a:tcPr/>
                </a:tc>
                <a:tc>
                  <a:txBody>
                    <a:bodyPr/>
                    <a:lstStyle/>
                    <a:p>
                      <a:pPr algn="l"/>
                      <a:r>
                        <a:rPr kumimoji="0" lang="es-MX" sz="1800" b="0" i="0" u="none" strike="noStrike" kern="1200" cap="none" spc="0" normalizeH="0" baseline="0" noProof="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3754797287"/>
                  </a:ext>
                </a:extLst>
              </a:tr>
              <a:tr h="370840">
                <a:tc>
                  <a:txBody>
                    <a:bodyPr/>
                    <a:lstStyle/>
                    <a:p>
                      <a:r>
                        <a:rPr lang="es-MX" dirty="0"/>
                        <a:t>Matriz granular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Tensión hídrica</a:t>
                      </a:r>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1360165203"/>
                  </a:ext>
                </a:extLst>
              </a:tr>
            </a:tbl>
          </a:graphicData>
        </a:graphic>
      </p:graphicFrame>
      <p:pic>
        <p:nvPicPr>
          <p:cNvPr id="16" name="Imagen 15">
            <a:extLst>
              <a:ext uri="{FF2B5EF4-FFF2-40B4-BE49-F238E27FC236}">
                <a16:creationId xmlns:a16="http://schemas.microsoft.com/office/drawing/2014/main" id="{FB456121-DC73-43EA-B72E-A0B884FF426C}"/>
              </a:ext>
            </a:extLst>
          </p:cNvPr>
          <p:cNvPicPr>
            <a:picLocks noChangeAspect="1"/>
          </p:cNvPicPr>
          <p:nvPr/>
        </p:nvPicPr>
        <p:blipFill>
          <a:blip r:embed="rId8"/>
          <a:stretch>
            <a:fillRect/>
          </a:stretch>
        </p:blipFill>
        <p:spPr>
          <a:xfrm rot="1346107">
            <a:off x="10675951" y="1024023"/>
            <a:ext cx="1144973" cy="1144973"/>
          </a:xfrm>
          <a:prstGeom prst="rect">
            <a:avLst/>
          </a:prstGeom>
        </p:spPr>
      </p:pic>
      <p:pic>
        <p:nvPicPr>
          <p:cNvPr id="18" name="Imagen 17">
            <a:extLst>
              <a:ext uri="{FF2B5EF4-FFF2-40B4-BE49-F238E27FC236}">
                <a16:creationId xmlns:a16="http://schemas.microsoft.com/office/drawing/2014/main" id="{5BC986F4-C429-423F-A7D3-D4C9E80808C3}"/>
              </a:ext>
            </a:extLst>
          </p:cNvPr>
          <p:cNvPicPr>
            <a:picLocks noChangeAspect="1"/>
          </p:cNvPicPr>
          <p:nvPr/>
        </p:nvPicPr>
        <p:blipFill>
          <a:blip r:embed="rId9"/>
          <a:stretch>
            <a:fillRect/>
          </a:stretch>
        </p:blipFill>
        <p:spPr>
          <a:xfrm rot="2249346" flipH="1">
            <a:off x="11156458" y="2983338"/>
            <a:ext cx="1581880" cy="1035921"/>
          </a:xfrm>
          <a:prstGeom prst="rect">
            <a:avLst/>
          </a:prstGeom>
        </p:spPr>
      </p:pic>
      <p:pic>
        <p:nvPicPr>
          <p:cNvPr id="20" name="Imagen 19">
            <a:extLst>
              <a:ext uri="{FF2B5EF4-FFF2-40B4-BE49-F238E27FC236}">
                <a16:creationId xmlns:a16="http://schemas.microsoft.com/office/drawing/2014/main" id="{A4FA41BA-6843-4543-AE2D-00059C69B02D}"/>
              </a:ext>
            </a:extLst>
          </p:cNvPr>
          <p:cNvPicPr>
            <a:picLocks noChangeAspect="1"/>
          </p:cNvPicPr>
          <p:nvPr/>
        </p:nvPicPr>
        <p:blipFill rotWithShape="1">
          <a:blip r:embed="rId10"/>
          <a:srcRect l="38045" t="3208" r="10167" b="5994"/>
          <a:stretch/>
        </p:blipFill>
        <p:spPr>
          <a:xfrm>
            <a:off x="9774086" y="2189477"/>
            <a:ext cx="1228362" cy="1955495"/>
          </a:xfrm>
          <a:prstGeom prst="rect">
            <a:avLst/>
          </a:prstGeom>
        </p:spPr>
      </p:pic>
      <p:pic>
        <p:nvPicPr>
          <p:cNvPr id="24" name="Imagen 23">
            <a:extLst>
              <a:ext uri="{FF2B5EF4-FFF2-40B4-BE49-F238E27FC236}">
                <a16:creationId xmlns:a16="http://schemas.microsoft.com/office/drawing/2014/main" id="{6FF5730B-57A9-430E-AEC1-02EC41608C39}"/>
              </a:ext>
            </a:extLst>
          </p:cNvPr>
          <p:cNvPicPr>
            <a:picLocks noChangeAspect="1"/>
          </p:cNvPicPr>
          <p:nvPr/>
        </p:nvPicPr>
        <p:blipFill>
          <a:blip r:embed="rId11"/>
          <a:stretch>
            <a:fillRect/>
          </a:stretch>
        </p:blipFill>
        <p:spPr>
          <a:xfrm>
            <a:off x="901932" y="2686103"/>
            <a:ext cx="1060058" cy="1844585"/>
          </a:xfrm>
          <a:prstGeom prst="rect">
            <a:avLst/>
          </a:prstGeom>
        </p:spPr>
      </p:pic>
      <p:sp>
        <p:nvSpPr>
          <p:cNvPr id="27" name="CuadroTexto 26">
            <a:extLst>
              <a:ext uri="{FF2B5EF4-FFF2-40B4-BE49-F238E27FC236}">
                <a16:creationId xmlns:a16="http://schemas.microsoft.com/office/drawing/2014/main" id="{8816FD31-7CFF-4EF0-B8BD-827DB3F1C7B0}"/>
              </a:ext>
            </a:extLst>
          </p:cNvPr>
          <p:cNvSpPr txBox="1"/>
          <p:nvPr/>
        </p:nvSpPr>
        <p:spPr>
          <a:xfrm>
            <a:off x="2744355" y="5382054"/>
            <a:ext cx="6457576" cy="1077218"/>
          </a:xfrm>
          <a:prstGeom prst="rect">
            <a:avLst/>
          </a:prstGeom>
          <a:noFill/>
        </p:spPr>
        <p:txBody>
          <a:bodyPr wrap="square">
            <a:spAutoFit/>
          </a:bodyPr>
          <a:lstStyle/>
          <a:p>
            <a:pPr defTabSz="898525">
              <a:tabLst>
                <a:tab pos="1344613" algn="l"/>
                <a:tab pos="1971675" algn="l"/>
              </a:tabLst>
            </a:pPr>
            <a:r>
              <a:rPr lang="es-MX" sz="3200" b="1" dirty="0">
                <a:solidFill>
                  <a:schemeClr val="bg1"/>
                </a:solidFill>
                <a:effectLst>
                  <a:outerShdw blurRad="38100" dist="38100" dir="2700000" algn="tl">
                    <a:srgbClr val="000000">
                      <a:alpha val="43137"/>
                    </a:srgbClr>
                  </a:outerShdw>
                </a:effectLst>
              </a:rPr>
              <a:t>Tensión	</a:t>
            </a:r>
            <a:r>
              <a:rPr lang="es-MX" sz="3200" b="1" dirty="0">
                <a:solidFill>
                  <a:schemeClr val="bg1"/>
                </a:solidFill>
                <a:effectLst>
                  <a:outerShdw blurRad="38100" dist="38100" dir="2700000" algn="tl">
                    <a:srgbClr val="000000">
                      <a:alpha val="43137"/>
                    </a:srgbClr>
                  </a:outerShdw>
                </a:effectLst>
                <a:sym typeface="Wingdings" panose="05000000000000000000" pitchFamily="2" charset="2"/>
              </a:rPr>
              <a:t></a:t>
            </a:r>
            <a:r>
              <a:rPr lang="es-MX" sz="3200" b="1" dirty="0">
                <a:solidFill>
                  <a:schemeClr val="bg1"/>
                </a:solidFill>
                <a:effectLst>
                  <a:outerShdw blurRad="38100" dist="38100" dir="2700000" algn="tl">
                    <a:srgbClr val="000000">
                      <a:alpha val="43137"/>
                    </a:srgbClr>
                  </a:outerShdw>
                </a:effectLst>
              </a:rPr>
              <a:t> 	¿Cuándo regar?</a:t>
            </a:r>
          </a:p>
          <a:p>
            <a:pPr defTabSz="898525">
              <a:tabLst>
                <a:tab pos="1344613" algn="l"/>
                <a:tab pos="1971675" algn="l"/>
              </a:tabLst>
            </a:pPr>
            <a:r>
              <a:rPr lang="es-MX" sz="3200" b="1" dirty="0">
                <a:solidFill>
                  <a:schemeClr val="bg1"/>
                </a:solidFill>
                <a:effectLst>
                  <a:outerShdw blurRad="38100" dist="38100" dir="2700000" algn="tl">
                    <a:srgbClr val="000000">
                      <a:alpha val="43137"/>
                    </a:srgbClr>
                  </a:outerShdw>
                </a:effectLst>
              </a:rPr>
              <a:t>VWC 	</a:t>
            </a:r>
            <a:r>
              <a:rPr lang="es-MX" sz="3200" b="1" dirty="0">
                <a:solidFill>
                  <a:schemeClr val="bg1"/>
                </a:solidFill>
                <a:effectLst>
                  <a:outerShdw blurRad="38100" dist="38100" dir="2700000" algn="tl">
                    <a:srgbClr val="000000">
                      <a:alpha val="43137"/>
                    </a:srgbClr>
                  </a:outerShdw>
                </a:effectLst>
                <a:sym typeface="Wingdings" panose="05000000000000000000" pitchFamily="2" charset="2"/>
              </a:rPr>
              <a:t></a:t>
            </a:r>
            <a:r>
              <a:rPr lang="es-MX" sz="3200" b="1" dirty="0">
                <a:solidFill>
                  <a:schemeClr val="bg1"/>
                </a:solidFill>
                <a:effectLst>
                  <a:outerShdw blurRad="38100" dist="38100" dir="2700000" algn="tl">
                    <a:srgbClr val="000000">
                      <a:alpha val="43137"/>
                    </a:srgbClr>
                  </a:outerShdw>
                </a:effectLst>
              </a:rPr>
              <a:t> 	¿Cuándo y Cuánto regar?</a:t>
            </a:r>
          </a:p>
        </p:txBody>
      </p:sp>
    </p:spTree>
    <p:extLst>
      <p:ext uri="{BB962C8B-B14F-4D97-AF65-F5344CB8AC3E}">
        <p14:creationId xmlns:p14="http://schemas.microsoft.com/office/powerpoint/2010/main" val="358242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313960"/>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6"/>
          <a:srcRect l="22898" t="10170" r="22629" b="10105"/>
          <a:stretch/>
        </p:blipFill>
        <p:spPr>
          <a:xfrm>
            <a:off x="3417272" y="1788140"/>
            <a:ext cx="2969194" cy="5069859"/>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6079818" y="5959737"/>
            <a:ext cx="2512089"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6300529" y="5063795"/>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6472401" y="5072439"/>
            <a:ext cx="2154757" cy="707886"/>
          </a:xfrm>
          <a:prstGeom prst="rect">
            <a:avLst/>
          </a:prstGeom>
          <a:noFill/>
          <a:effectLst>
            <a:glow rad="127000">
              <a:srgbClr val="FFFF00"/>
            </a:glow>
          </a:effectLst>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FC9024EC-31DD-8FF8-095F-000CED109E09}"/>
                  </a:ext>
                </a:extLst>
              </p:cNvPr>
              <p:cNvSpPr txBox="1"/>
              <p:nvPr/>
            </p:nvSpPr>
            <p:spPr>
              <a:xfrm>
                <a:off x="213868" y="2117571"/>
                <a:ext cx="3288208" cy="625236"/>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𝐿𝑛</m:t>
                      </m:r>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𝑤</m:t>
                              </m:r>
                            </m:e>
                            <m:sub>
                              <m:r>
                                <a:rPr lang="es-MX" sz="2000" b="0" i="1" smtClean="0">
                                  <a:latin typeface="Cambria Math" panose="02040503050406030204" pitchFamily="18" charset="0"/>
                                </a:rPr>
                                <m:t>𝑐𝑐</m:t>
                              </m:r>
                            </m:sub>
                          </m:sSub>
                          <m:r>
                            <a:rPr lang="es-MX" sz="2000" b="0" i="1" smtClean="0">
                              <a:latin typeface="Cambria Math" panose="02040503050406030204" pitchFamily="18" charset="0"/>
                            </a:rPr>
                            <m:t> − </m:t>
                          </m:r>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𝑤</m:t>
                              </m:r>
                            </m:e>
                            <m:sub>
                              <m:r>
                                <a:rPr lang="es-MX" sz="2000" b="0" i="1" smtClean="0">
                                  <a:latin typeface="Cambria Math" panose="02040503050406030204" pitchFamily="18" charset="0"/>
                                </a:rPr>
                                <m:t>𝑝𝑚</m:t>
                              </m:r>
                            </m:sub>
                          </m:sSub>
                        </m:num>
                        <m:den>
                          <m:r>
                            <a:rPr lang="es-MX" sz="2000" b="0" i="1" smtClean="0">
                              <a:latin typeface="Cambria Math" panose="02040503050406030204" pitchFamily="18" charset="0"/>
                            </a:rPr>
                            <m:t>100</m:t>
                          </m:r>
                        </m:den>
                      </m:f>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𝐷𝑎</m:t>
                      </m:r>
                      <m:r>
                        <a:rPr lang="es-MX" sz="2000" b="0" i="1" smtClean="0">
                          <a:latin typeface="Cambria Math" panose="02040503050406030204" pitchFamily="18" charset="0"/>
                          <a:ea typeface="Cambria Math" panose="02040503050406030204" pitchFamily="18" charset="0"/>
                        </a:rPr>
                        <m:t> ∙ </m:t>
                      </m:r>
                      <m:r>
                        <a:rPr lang="es-MX" sz="2000" b="0" i="1" smtClean="0">
                          <a:latin typeface="Cambria Math" panose="02040503050406030204" pitchFamily="18" charset="0"/>
                          <a:ea typeface="Cambria Math" panose="02040503050406030204" pitchFamily="18" charset="0"/>
                        </a:rPr>
                        <m:t>𝑃𝑟</m:t>
                      </m:r>
                    </m:oMath>
                  </m:oMathPara>
                </a14:m>
                <a:endParaRPr lang="es-MX" sz="2000" dirty="0">
                  <a:latin typeface="Agency FB" panose="020B0503020202020204" pitchFamily="34" charset="0"/>
                </a:endParaRPr>
              </a:p>
            </p:txBody>
          </p:sp>
        </mc:Choice>
        <mc:Fallback xmlns="">
          <p:sp>
            <p:nvSpPr>
              <p:cNvPr id="31" name="CuadroTexto 30">
                <a:extLst>
                  <a:ext uri="{FF2B5EF4-FFF2-40B4-BE49-F238E27FC236}">
                    <a16:creationId xmlns:a16="http://schemas.microsoft.com/office/drawing/2014/main" id="{FC9024EC-31DD-8FF8-095F-000CED109E09}"/>
                  </a:ext>
                </a:extLst>
              </p:cNvPr>
              <p:cNvSpPr txBox="1">
                <a:spLocks noRot="1" noChangeAspect="1" noMove="1" noResize="1" noEditPoints="1" noAdjustHandles="1" noChangeArrowheads="1" noChangeShapeType="1" noTextEdit="1"/>
              </p:cNvSpPr>
              <p:nvPr/>
            </p:nvSpPr>
            <p:spPr>
              <a:xfrm>
                <a:off x="213868" y="2117571"/>
                <a:ext cx="3288208" cy="625236"/>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FB1CA6A0-C0B9-D750-4715-D88725FD79AF}"/>
                  </a:ext>
                </a:extLst>
              </p:cNvPr>
              <p:cNvSpPr txBox="1"/>
              <p:nvPr/>
            </p:nvSpPr>
            <p:spPr>
              <a:xfrm>
                <a:off x="213868" y="2980208"/>
                <a:ext cx="1327543" cy="720903"/>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𝐹𝑟</m:t>
                      </m:r>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𝐿𝑛</m:t>
                          </m:r>
                        </m:num>
                        <m:den>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𝐸𝑇</m:t>
                              </m:r>
                            </m:e>
                            <m:sub>
                              <m:r>
                                <a:rPr lang="es-MX" sz="2000" b="0" i="1" smtClean="0">
                                  <a:latin typeface="Cambria Math" panose="02040503050406030204" pitchFamily="18" charset="0"/>
                                </a:rPr>
                                <m:t>𝐶</m:t>
                              </m:r>
                            </m:sub>
                          </m:sSub>
                        </m:den>
                      </m:f>
                    </m:oMath>
                  </m:oMathPara>
                </a14:m>
                <a:endParaRPr lang="es-MX" sz="2000" dirty="0">
                  <a:latin typeface="Agency FB" panose="020B0503020202020204" pitchFamily="34" charset="0"/>
                </a:endParaRPr>
              </a:p>
            </p:txBody>
          </p:sp>
        </mc:Choice>
        <mc:Fallback xmlns="">
          <p:sp>
            <p:nvSpPr>
              <p:cNvPr id="32" name="CuadroTexto 31">
                <a:extLst>
                  <a:ext uri="{FF2B5EF4-FFF2-40B4-BE49-F238E27FC236}">
                    <a16:creationId xmlns:a16="http://schemas.microsoft.com/office/drawing/2014/main" id="{FB1CA6A0-C0B9-D750-4715-D88725FD79AF}"/>
                  </a:ext>
                </a:extLst>
              </p:cNvPr>
              <p:cNvSpPr txBox="1">
                <a:spLocks noRot="1" noChangeAspect="1" noMove="1" noResize="1" noEditPoints="1" noAdjustHandles="1" noChangeArrowheads="1" noChangeShapeType="1" noTextEdit="1"/>
              </p:cNvSpPr>
              <p:nvPr/>
            </p:nvSpPr>
            <p:spPr>
              <a:xfrm>
                <a:off x="213868" y="2980208"/>
                <a:ext cx="1327543" cy="720903"/>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p:sp>
        <p:nvSpPr>
          <p:cNvPr id="12" name="CuadroTexto 11">
            <a:extLst>
              <a:ext uri="{FF2B5EF4-FFF2-40B4-BE49-F238E27FC236}">
                <a16:creationId xmlns:a16="http://schemas.microsoft.com/office/drawing/2014/main" id="{C1FC2305-7D62-4F56-A30F-20102784FBF1}"/>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¿CUÁNTA AGUA DEBO APLICAR?</a:t>
            </a:r>
          </a:p>
        </p:txBody>
      </p:sp>
      <p:pic>
        <p:nvPicPr>
          <p:cNvPr id="2" name="Imagen 1">
            <a:extLst>
              <a:ext uri="{FF2B5EF4-FFF2-40B4-BE49-F238E27FC236}">
                <a16:creationId xmlns:a16="http://schemas.microsoft.com/office/drawing/2014/main" id="{90E8F36A-1E22-4638-8F69-03E9D3D7584E}"/>
              </a:ext>
            </a:extLst>
          </p:cNvPr>
          <p:cNvPicPr>
            <a:picLocks noChangeAspect="1"/>
          </p:cNvPicPr>
          <p:nvPr/>
        </p:nvPicPr>
        <p:blipFill rotWithShape="1">
          <a:blip r:embed="rId9"/>
          <a:srcRect l="68531"/>
          <a:stretch/>
        </p:blipFill>
        <p:spPr>
          <a:xfrm>
            <a:off x="8677842" y="1759773"/>
            <a:ext cx="1060921" cy="4814860"/>
          </a:xfrm>
          <a:prstGeom prst="rect">
            <a:avLst/>
          </a:prstGeom>
        </p:spPr>
      </p:pic>
    </p:spTree>
    <p:extLst>
      <p:ext uri="{BB962C8B-B14F-4D97-AF65-F5344CB8AC3E}">
        <p14:creationId xmlns:p14="http://schemas.microsoft.com/office/powerpoint/2010/main" val="1384712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CDAAB3-1346-445A-B26F-AEFA793A7A08}"/>
              </a:ext>
            </a:extLst>
          </p:cNvPr>
          <p:cNvPicPr>
            <a:picLocks noChangeAspect="1"/>
          </p:cNvPicPr>
          <p:nvPr/>
        </p:nvPicPr>
        <p:blipFill>
          <a:blip r:embed="rId3"/>
          <a:stretch>
            <a:fillRect/>
          </a:stretch>
        </p:blipFill>
        <p:spPr>
          <a:xfrm>
            <a:off x="1" y="2313960"/>
            <a:ext cx="12192000" cy="4572638"/>
          </a:xfrm>
          <a:prstGeom prst="rect">
            <a:avLst/>
          </a:prstGeom>
        </p:spPr>
      </p:pic>
      <p:pic>
        <p:nvPicPr>
          <p:cNvPr id="17" name="Imagen 16">
            <a:extLst>
              <a:ext uri="{FF2B5EF4-FFF2-40B4-BE49-F238E27FC236}">
                <a16:creationId xmlns:a16="http://schemas.microsoft.com/office/drawing/2014/main" id="{0A2FE412-5D78-4F9F-ABDD-324D22A3F8F2}"/>
              </a:ext>
            </a:extLst>
          </p:cNvPr>
          <p:cNvPicPr>
            <a:picLocks noChangeAspect="1"/>
          </p:cNvPicPr>
          <p:nvPr/>
        </p:nvPicPr>
        <p:blipFill>
          <a:blip r:embed="rId4"/>
          <a:stretch>
            <a:fillRect/>
          </a:stretch>
        </p:blipFill>
        <p:spPr>
          <a:xfrm>
            <a:off x="2260600" y="1075851"/>
            <a:ext cx="2905967" cy="5247552"/>
          </a:xfrm>
          <a:prstGeom prst="rect">
            <a:avLst/>
          </a:prstGeom>
          <a:effectLst>
            <a:outerShdw blurRad="50800" dist="38100" dir="2700000" algn="tl" rotWithShape="0">
              <a:prstClr val="black">
                <a:alpha val="40000"/>
              </a:prstClr>
            </a:outerShdw>
          </a:effectLst>
        </p:spPr>
      </p:pic>
      <p:sp>
        <p:nvSpPr>
          <p:cNvPr id="5" name="CuadroTexto 4">
            <a:extLst>
              <a:ext uri="{FF2B5EF4-FFF2-40B4-BE49-F238E27FC236}">
                <a16:creationId xmlns:a16="http://schemas.microsoft.com/office/drawing/2014/main" id="{394D1925-F549-4469-B346-58440702864C}"/>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¿CUÁNDO DEBO REGAR?</a:t>
            </a:r>
          </a:p>
        </p:txBody>
      </p:sp>
      <p:sp>
        <p:nvSpPr>
          <p:cNvPr id="11" name="Rectángulo 26">
            <a:extLst>
              <a:ext uri="{FF2B5EF4-FFF2-40B4-BE49-F238E27FC236}">
                <a16:creationId xmlns:a16="http://schemas.microsoft.com/office/drawing/2014/main" id="{48096947-559B-46B4-A51E-5A559878B6B5}"/>
              </a:ext>
            </a:extLst>
          </p:cNvPr>
          <p:cNvSpPr/>
          <p:nvPr/>
        </p:nvSpPr>
        <p:spPr>
          <a:xfrm>
            <a:off x="4193426" y="1219486"/>
            <a:ext cx="6500545" cy="4809902"/>
          </a:xfrm>
          <a:custGeom>
            <a:avLst/>
            <a:gdLst>
              <a:gd name="connsiteX0" fmla="*/ 0 w 2065105"/>
              <a:gd name="connsiteY0" fmla="*/ 0 h 1899270"/>
              <a:gd name="connsiteX1" fmla="*/ 2065105 w 2065105"/>
              <a:gd name="connsiteY1" fmla="*/ 0 h 1899270"/>
              <a:gd name="connsiteX2" fmla="*/ 2065105 w 2065105"/>
              <a:gd name="connsiteY2" fmla="*/ 1899270 h 1899270"/>
              <a:gd name="connsiteX3" fmla="*/ 0 w 2065105"/>
              <a:gd name="connsiteY3" fmla="*/ 1899270 h 1899270"/>
              <a:gd name="connsiteX4" fmla="*/ 0 w 2065105"/>
              <a:gd name="connsiteY4" fmla="*/ 0 h 1899270"/>
              <a:gd name="connsiteX0" fmla="*/ 0 w 2065105"/>
              <a:gd name="connsiteY0" fmla="*/ 1561672 h 3460942"/>
              <a:gd name="connsiteX1" fmla="*/ 431514 w 2065105"/>
              <a:gd name="connsiteY1" fmla="*/ 0 h 3460942"/>
              <a:gd name="connsiteX2" fmla="*/ 2065105 w 2065105"/>
              <a:gd name="connsiteY2" fmla="*/ 3460942 h 3460942"/>
              <a:gd name="connsiteX3" fmla="*/ 0 w 2065105"/>
              <a:gd name="connsiteY3" fmla="*/ 3460942 h 3460942"/>
              <a:gd name="connsiteX4" fmla="*/ 0 w 2065105"/>
              <a:gd name="connsiteY4" fmla="*/ 1561672 h 3460942"/>
              <a:gd name="connsiteX0" fmla="*/ 0 w 3760341"/>
              <a:gd name="connsiteY0" fmla="*/ 3945276 h 3945276"/>
              <a:gd name="connsiteX1" fmla="*/ 2126750 w 3760341"/>
              <a:gd name="connsiteY1" fmla="*/ 0 h 3945276"/>
              <a:gd name="connsiteX2" fmla="*/ 3760341 w 3760341"/>
              <a:gd name="connsiteY2" fmla="*/ 3460942 h 3945276"/>
              <a:gd name="connsiteX3" fmla="*/ 1695236 w 3760341"/>
              <a:gd name="connsiteY3" fmla="*/ 3460942 h 3945276"/>
              <a:gd name="connsiteX4" fmla="*/ 0 w 3760341"/>
              <a:gd name="connsiteY4" fmla="*/ 3945276 h 3945276"/>
              <a:gd name="connsiteX0" fmla="*/ 0 w 3760341"/>
              <a:gd name="connsiteY0" fmla="*/ 3945276 h 4395891"/>
              <a:gd name="connsiteX1" fmla="*/ 2126750 w 3760341"/>
              <a:gd name="connsiteY1" fmla="*/ 0 h 4395891"/>
              <a:gd name="connsiteX2" fmla="*/ 3760341 w 3760341"/>
              <a:gd name="connsiteY2" fmla="*/ 3460942 h 4395891"/>
              <a:gd name="connsiteX3" fmla="*/ 297951 w 3760341"/>
              <a:gd name="connsiteY3" fmla="*/ 4395891 h 4395891"/>
              <a:gd name="connsiteX4" fmla="*/ 0 w 3760341"/>
              <a:gd name="connsiteY4" fmla="*/ 3945276 h 4395891"/>
              <a:gd name="connsiteX0" fmla="*/ 0 w 6462445"/>
              <a:gd name="connsiteY0" fmla="*/ 3945276 h 4395891"/>
              <a:gd name="connsiteX1" fmla="*/ 2126750 w 6462445"/>
              <a:gd name="connsiteY1" fmla="*/ 0 h 4395891"/>
              <a:gd name="connsiteX2" fmla="*/ 6462445 w 6462445"/>
              <a:gd name="connsiteY2" fmla="*/ 3676699 h 4395891"/>
              <a:gd name="connsiteX3" fmla="*/ 297951 w 6462445"/>
              <a:gd name="connsiteY3" fmla="*/ 4395891 h 4395891"/>
              <a:gd name="connsiteX4" fmla="*/ 0 w 6462445"/>
              <a:gd name="connsiteY4" fmla="*/ 3945276 h 4395891"/>
              <a:gd name="connsiteX0" fmla="*/ 0 w 6500545"/>
              <a:gd name="connsiteY0" fmla="*/ 3983376 h 4395891"/>
              <a:gd name="connsiteX1" fmla="*/ 2164850 w 6500545"/>
              <a:gd name="connsiteY1" fmla="*/ 0 h 4395891"/>
              <a:gd name="connsiteX2" fmla="*/ 6500545 w 6500545"/>
              <a:gd name="connsiteY2" fmla="*/ 3676699 h 4395891"/>
              <a:gd name="connsiteX3" fmla="*/ 336051 w 6500545"/>
              <a:gd name="connsiteY3" fmla="*/ 4395891 h 4395891"/>
              <a:gd name="connsiteX4" fmla="*/ 0 w 6500545"/>
              <a:gd name="connsiteY4" fmla="*/ 3983376 h 4395891"/>
              <a:gd name="connsiteX0" fmla="*/ 0 w 6500545"/>
              <a:gd name="connsiteY0" fmla="*/ 3983376 h 4429758"/>
              <a:gd name="connsiteX1" fmla="*/ 2164850 w 6500545"/>
              <a:gd name="connsiteY1" fmla="*/ 0 h 4429758"/>
              <a:gd name="connsiteX2" fmla="*/ 6500545 w 6500545"/>
              <a:gd name="connsiteY2" fmla="*/ 3676699 h 4429758"/>
              <a:gd name="connsiteX3" fmla="*/ 314884 w 6500545"/>
              <a:gd name="connsiteY3" fmla="*/ 4429758 h 4429758"/>
              <a:gd name="connsiteX4" fmla="*/ 0 w 6500545"/>
              <a:gd name="connsiteY4" fmla="*/ 3983376 h 4429758"/>
              <a:gd name="connsiteX0" fmla="*/ 0 w 6500545"/>
              <a:gd name="connsiteY0" fmla="*/ 4363520 h 4809902"/>
              <a:gd name="connsiteX1" fmla="*/ 1702513 w 6500545"/>
              <a:gd name="connsiteY1" fmla="*/ 0 h 4809902"/>
              <a:gd name="connsiteX2" fmla="*/ 6500545 w 6500545"/>
              <a:gd name="connsiteY2" fmla="*/ 4056843 h 4809902"/>
              <a:gd name="connsiteX3" fmla="*/ 314884 w 6500545"/>
              <a:gd name="connsiteY3" fmla="*/ 4809902 h 4809902"/>
              <a:gd name="connsiteX4" fmla="*/ 0 w 6500545"/>
              <a:gd name="connsiteY4" fmla="*/ 4363520 h 480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45" h="4809902">
                <a:moveTo>
                  <a:pt x="0" y="4363520"/>
                </a:moveTo>
                <a:lnTo>
                  <a:pt x="1702513" y="0"/>
                </a:lnTo>
                <a:lnTo>
                  <a:pt x="6500545" y="4056843"/>
                </a:lnTo>
                <a:lnTo>
                  <a:pt x="314884" y="4809902"/>
                </a:lnTo>
                <a:lnTo>
                  <a:pt x="0" y="4363520"/>
                </a:lnTo>
                <a:close/>
              </a:path>
            </a:pathLst>
          </a:custGeom>
          <a:gradFill flip="none" rotWithShape="1">
            <a:gsLst>
              <a:gs pos="0">
                <a:schemeClr val="accent6">
                  <a:lumMod val="60000"/>
                  <a:lumOff val="40000"/>
                </a:schemeClr>
              </a:gs>
              <a:gs pos="26000">
                <a:schemeClr val="accent6">
                  <a:lumMod val="20000"/>
                  <a:lumOff val="80000"/>
                  <a:alpha val="39000"/>
                </a:schemeClr>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2" name="Imagen 11">
            <a:extLst>
              <a:ext uri="{FF2B5EF4-FFF2-40B4-BE49-F238E27FC236}">
                <a16:creationId xmlns:a16="http://schemas.microsoft.com/office/drawing/2014/main" id="{CA67C708-F643-4E15-91E0-82CACBC6EED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967" b="95033" l="1227" r="97137">
                        <a14:foregroundMark x1="4431" y1="8609" x2="4431" y2="8609"/>
                        <a14:foregroundMark x1="1295" y1="6954" x2="1295" y2="6954"/>
                        <a14:foregroundMark x1="1500" y1="54967" x2="1500" y2="54967"/>
                        <a14:foregroundMark x1="20723" y1="8940" x2="20723" y2="8940"/>
                        <a14:foregroundMark x1="24267" y1="5960" x2="24267" y2="5960"/>
                        <a14:foregroundMark x1="33470" y1="12914" x2="33470" y2="12914"/>
                        <a14:foregroundMark x1="38105" y1="68874" x2="38105" y2="68874"/>
                        <a14:foregroundMark x1="42195" y1="50662" x2="42195" y2="50662"/>
                        <a14:foregroundMark x1="49284" y1="47682" x2="49284" y2="47682"/>
                        <a14:foregroundMark x1="72393" y1="26159" x2="72393" y2="26159"/>
                        <a14:foregroundMark x1="90593" y1="10927" x2="90593" y2="10927"/>
                        <a14:foregroundMark x1="93252" y1="63907" x2="93252" y2="63907"/>
                        <a14:foregroundMark x1="97205" y1="57616" x2="97205" y2="57616"/>
                        <a14:foregroundMark x1="97205" y1="36424" x2="97205" y2="36424"/>
                        <a14:foregroundMark x1="91956" y1="60596" x2="91956" y2="60596"/>
                        <a14:foregroundMark x1="91888" y1="60596" x2="91888" y2="60596"/>
                        <a14:foregroundMark x1="58555" y1="95033" x2="58555" y2="95033"/>
                        <a14:foregroundMark x1="91820" y1="61589" x2="91820" y2="61589"/>
                        <a14:backgroundMark x1="90252" y1="26159" x2="90252" y2="26159"/>
                        <a14:backgroundMark x1="90729" y1="19868" x2="90729" y2="19868"/>
                        <a14:backgroundMark x1="91684" y1="63245" x2="91684" y2="63245"/>
                        <a14:backgroundMark x1="91820" y1="61258" x2="91820" y2="61258"/>
                        <a14:backgroundMark x1="91956" y1="60265" x2="91956" y2="60265"/>
                        <a14:backgroundMark x1="91820" y1="61589" x2="91820" y2="61589"/>
                      </a14:backgroundRemoval>
                    </a14:imgEffect>
                  </a14:imgLayer>
                </a14:imgProps>
              </a:ext>
            </a:extLst>
          </a:blip>
          <a:stretch>
            <a:fillRect/>
          </a:stretch>
        </p:blipFill>
        <p:spPr>
          <a:xfrm>
            <a:off x="9195403" y="5954435"/>
            <a:ext cx="1612543" cy="331962"/>
          </a:xfrm>
          <a:prstGeom prst="rect">
            <a:avLst/>
          </a:prstGeom>
          <a:effectLst>
            <a:outerShdw blurRad="50800" dist="38100" dir="2700000" algn="tl" rotWithShape="0">
              <a:prstClr val="black">
                <a:alpha val="40000"/>
              </a:prstClr>
            </a:outerShdw>
          </a:effectLst>
        </p:spPr>
      </p:pic>
      <p:sp>
        <p:nvSpPr>
          <p:cNvPr id="13" name="Elipse 12">
            <a:extLst>
              <a:ext uri="{FF2B5EF4-FFF2-40B4-BE49-F238E27FC236}">
                <a16:creationId xmlns:a16="http://schemas.microsoft.com/office/drawing/2014/main" id="{2E2388AF-7B53-4378-BAC6-2344DEE8926C}"/>
              </a:ext>
            </a:extLst>
          </p:cNvPr>
          <p:cNvSpPr/>
          <p:nvPr/>
        </p:nvSpPr>
        <p:spPr>
          <a:xfrm rot="21125591">
            <a:off x="4109921" y="5486332"/>
            <a:ext cx="573890" cy="573890"/>
          </a:xfrm>
          <a:prstGeom prst="ellips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4" name="Conector recto 13">
            <a:extLst>
              <a:ext uri="{FF2B5EF4-FFF2-40B4-BE49-F238E27FC236}">
                <a16:creationId xmlns:a16="http://schemas.microsoft.com/office/drawing/2014/main" id="{A38A8A24-5EAB-45EA-B45E-0AF4C700201E}"/>
              </a:ext>
            </a:extLst>
          </p:cNvPr>
          <p:cNvCxnSpPr>
            <a:cxnSpLocks/>
            <a:stCxn id="13" idx="4"/>
          </p:cNvCxnSpPr>
          <p:nvPr/>
        </p:nvCxnSpPr>
        <p:spPr>
          <a:xfrm flipV="1">
            <a:off x="4436339" y="5320019"/>
            <a:ext cx="6247241" cy="737475"/>
          </a:xfrm>
          <a:prstGeom prst="lin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14">
            <a:extLst>
              <a:ext uri="{FF2B5EF4-FFF2-40B4-BE49-F238E27FC236}">
                <a16:creationId xmlns:a16="http://schemas.microsoft.com/office/drawing/2014/main" id="{9A0E5FD3-2DD5-4900-B88E-2CB235B949F8}"/>
              </a:ext>
            </a:extLst>
          </p:cNvPr>
          <p:cNvCxnSpPr>
            <a:cxnSpLocks/>
            <a:stCxn id="13" idx="1"/>
          </p:cNvCxnSpPr>
          <p:nvPr/>
        </p:nvCxnSpPr>
        <p:spPr>
          <a:xfrm flipV="1">
            <a:off x="4167982" y="1180013"/>
            <a:ext cx="1728814" cy="4420204"/>
          </a:xfrm>
          <a:prstGeom prst="lin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cxnSp>
      <p:pic>
        <p:nvPicPr>
          <p:cNvPr id="16" name="Imagen 15">
            <a:extLst>
              <a:ext uri="{FF2B5EF4-FFF2-40B4-BE49-F238E27FC236}">
                <a16:creationId xmlns:a16="http://schemas.microsoft.com/office/drawing/2014/main" id="{7837C989-4169-4E25-AEA4-FCD4CFBBC14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96796" y="1182381"/>
            <a:ext cx="4786784" cy="4137638"/>
          </a:xfrm>
          <a:prstGeom prst="rect">
            <a:avLst/>
          </a:prstGeom>
          <a:ln w="19050">
            <a:solidFill>
              <a:srgbClr val="4F8A27"/>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1063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B9F6919-9E7D-4CA7-A2E6-348058F4384B}"/>
              </a:ext>
            </a:extLst>
          </p:cNvPr>
          <p:cNvPicPr>
            <a:picLocks noChangeAspect="1"/>
          </p:cNvPicPr>
          <p:nvPr/>
        </p:nvPicPr>
        <p:blipFill>
          <a:blip r:embed="rId3"/>
          <a:stretch>
            <a:fillRect/>
          </a:stretch>
        </p:blipFill>
        <p:spPr>
          <a:xfrm>
            <a:off x="518076" y="1022256"/>
            <a:ext cx="5405030" cy="2833749"/>
          </a:xfrm>
          <a:prstGeom prst="rect">
            <a:avLst/>
          </a:prstGeom>
        </p:spPr>
      </p:pic>
      <p:pic>
        <p:nvPicPr>
          <p:cNvPr id="19" name="Imagen 18">
            <a:extLst>
              <a:ext uri="{FF2B5EF4-FFF2-40B4-BE49-F238E27FC236}">
                <a16:creationId xmlns:a16="http://schemas.microsoft.com/office/drawing/2014/main" id="{5D74CD0D-923B-453F-A7FF-65BCB0A592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09553" y="1107763"/>
            <a:ext cx="4194150" cy="2681470"/>
          </a:xfrm>
          <a:prstGeom prst="rect">
            <a:avLst/>
          </a:prstGeom>
          <a:effectLst>
            <a:outerShdw blurRad="50800" dist="38100" dir="2700000" algn="tl" rotWithShape="0">
              <a:prstClr val="black">
                <a:alpha val="40000"/>
              </a:prstClr>
            </a:outerShdw>
          </a:effectLst>
        </p:spPr>
      </p:pic>
      <p:sp>
        <p:nvSpPr>
          <p:cNvPr id="18" name="CuadroTexto 17">
            <a:extLst>
              <a:ext uri="{FF2B5EF4-FFF2-40B4-BE49-F238E27FC236}">
                <a16:creationId xmlns:a16="http://schemas.microsoft.com/office/drawing/2014/main" id="{AEF9BBA1-03A8-465A-8152-B28FC2D636A2}"/>
              </a:ext>
            </a:extLst>
          </p:cNvPr>
          <p:cNvSpPr txBox="1"/>
          <p:nvPr/>
        </p:nvSpPr>
        <p:spPr>
          <a:xfrm>
            <a:off x="6268216" y="2177520"/>
            <a:ext cx="496226" cy="523220"/>
          </a:xfrm>
          <a:prstGeom prst="rect">
            <a:avLst/>
          </a:prstGeom>
          <a:noFill/>
        </p:spPr>
        <p:txBody>
          <a:bodyPr wrap="none" rtlCol="0">
            <a:spAutoFit/>
          </a:bodyPr>
          <a:lstStyle/>
          <a:p>
            <a:r>
              <a:rPr lang="es-MX" sz="2800" b="1" dirty="0"/>
              <a:t>vs</a:t>
            </a:r>
          </a:p>
        </p:txBody>
      </p:sp>
      <p:pic>
        <p:nvPicPr>
          <p:cNvPr id="21" name="Imagen 20">
            <a:extLst>
              <a:ext uri="{FF2B5EF4-FFF2-40B4-BE49-F238E27FC236}">
                <a16:creationId xmlns:a16="http://schemas.microsoft.com/office/drawing/2014/main" id="{21B0F3AD-8D9E-4261-B677-E05BA70862E7}"/>
              </a:ext>
            </a:extLst>
          </p:cNvPr>
          <p:cNvPicPr>
            <a:picLocks noChangeAspect="1"/>
          </p:cNvPicPr>
          <p:nvPr/>
        </p:nvPicPr>
        <p:blipFill>
          <a:blip r:embed="rId5"/>
          <a:stretch>
            <a:fillRect/>
          </a:stretch>
        </p:blipFill>
        <p:spPr>
          <a:xfrm>
            <a:off x="1" y="2272766"/>
            <a:ext cx="12192000" cy="4572638"/>
          </a:xfrm>
          <a:prstGeom prst="rect">
            <a:avLst/>
          </a:prstGeom>
        </p:spPr>
      </p:pic>
      <p:sp>
        <p:nvSpPr>
          <p:cNvPr id="22" name="CuadroTexto 21">
            <a:extLst>
              <a:ext uri="{FF2B5EF4-FFF2-40B4-BE49-F238E27FC236}">
                <a16:creationId xmlns:a16="http://schemas.microsoft.com/office/drawing/2014/main" id="{23034E58-37E8-46DF-8D98-BAD47BB019F8}"/>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¿DÓNDE Y CUÁNTOS SENSORES DEBO PONER?</a:t>
            </a:r>
          </a:p>
        </p:txBody>
      </p:sp>
    </p:spTree>
    <p:extLst>
      <p:ext uri="{BB962C8B-B14F-4D97-AF65-F5344CB8AC3E}">
        <p14:creationId xmlns:p14="http://schemas.microsoft.com/office/powerpoint/2010/main" val="4236498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272766"/>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6"/>
          <a:srcRect l="22898" t="10170" r="22629" b="10105"/>
          <a:stretch/>
        </p:blipFill>
        <p:spPr>
          <a:xfrm>
            <a:off x="8671970" y="1002757"/>
            <a:ext cx="2944268" cy="5713430"/>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4693031" y="5698581"/>
            <a:ext cx="3600000"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5096623" y="4802639"/>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5474235" y="4747783"/>
            <a:ext cx="2553904" cy="830997"/>
          </a:xfrm>
          <a:prstGeom prst="rect">
            <a:avLst/>
          </a:prstGeom>
          <a:noFill/>
          <a:effectLst>
            <a:glow rad="127000">
              <a:srgbClr val="FFFF00"/>
            </a:glo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p:graphicFrame>
        <p:nvGraphicFramePr>
          <p:cNvPr id="2" name="Tabla 2">
            <a:extLst>
              <a:ext uri="{FF2B5EF4-FFF2-40B4-BE49-F238E27FC236}">
                <a16:creationId xmlns:a16="http://schemas.microsoft.com/office/drawing/2014/main" id="{2CB1B338-5EB3-4476-93F7-E4EF011FD01D}"/>
              </a:ext>
            </a:extLst>
          </p:cNvPr>
          <p:cNvGraphicFramePr>
            <a:graphicFrameLocks noGrp="1"/>
          </p:cNvGraphicFramePr>
          <p:nvPr>
            <p:extLst>
              <p:ext uri="{D42A27DB-BD31-4B8C-83A1-F6EECF244321}">
                <p14:modId xmlns:p14="http://schemas.microsoft.com/office/powerpoint/2010/main" val="3992707767"/>
              </p:ext>
            </p:extLst>
          </p:nvPr>
        </p:nvGraphicFramePr>
        <p:xfrm>
          <a:off x="3807532" y="1700652"/>
          <a:ext cx="4787371" cy="1483360"/>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112088">
                  <a:extLst>
                    <a:ext uri="{9D8B030D-6E8A-4147-A177-3AD203B41FA5}">
                      <a16:colId xmlns:a16="http://schemas.microsoft.com/office/drawing/2014/main" val="924752394"/>
                    </a:ext>
                  </a:extLst>
                </a:gridCol>
                <a:gridCol w="3675283">
                  <a:extLst>
                    <a:ext uri="{9D8B030D-6E8A-4147-A177-3AD203B41FA5}">
                      <a16:colId xmlns:a16="http://schemas.microsoft.com/office/drawing/2014/main" val="2965406017"/>
                    </a:ext>
                  </a:extLst>
                </a:gridCol>
              </a:tblGrid>
              <a:tr h="370840">
                <a:tc>
                  <a:txBody>
                    <a:bodyPr/>
                    <a:lstStyle/>
                    <a:p>
                      <a:pPr algn="ctr"/>
                      <a:r>
                        <a:rPr lang="es-MX" sz="1600" dirty="0">
                          <a:effectLst>
                            <a:outerShdw blurRad="38100" dist="38100" dir="2700000" algn="tl">
                              <a:srgbClr val="000000">
                                <a:alpha val="43137"/>
                              </a:srgbClr>
                            </a:outerShdw>
                          </a:effectLst>
                          <a:latin typeface="Agency FB" panose="020B0503020202020204" pitchFamily="34" charset="0"/>
                        </a:rPr>
                        <a:t>Profundidad</a:t>
                      </a:r>
                    </a:p>
                  </a:txBody>
                  <a:tcPr/>
                </a:tc>
                <a:tc>
                  <a:txBody>
                    <a:bodyPr/>
                    <a:lstStyle/>
                    <a:p>
                      <a:pPr algn="ctr"/>
                      <a:r>
                        <a:rPr lang="es-MX" sz="1600" dirty="0">
                          <a:effectLst>
                            <a:outerShdw blurRad="38100" dist="38100" dir="2700000" algn="tl">
                              <a:srgbClr val="000000">
                                <a:alpha val="43137"/>
                              </a:srgbClr>
                            </a:outerShdw>
                          </a:effectLst>
                          <a:latin typeface="Agency FB" panose="020B0503020202020204" pitchFamily="34" charset="0"/>
                        </a:rPr>
                        <a:t>Medición</a:t>
                      </a:r>
                    </a:p>
                  </a:txBody>
                  <a:tcPr/>
                </a:tc>
                <a:extLst>
                  <a:ext uri="{0D108BD9-81ED-4DB2-BD59-A6C34878D82A}">
                    <a16:rowId xmlns:a16="http://schemas.microsoft.com/office/drawing/2014/main" val="261504849"/>
                  </a:ext>
                </a:extLst>
              </a:tr>
              <a:tr h="370840">
                <a:tc>
                  <a:txBody>
                    <a:bodyPr/>
                    <a:lstStyle/>
                    <a:p>
                      <a:pPr algn="l"/>
                      <a:r>
                        <a:rPr lang="es-MX" sz="1600" b="1" dirty="0">
                          <a:latin typeface="Agency FB" panose="020B0503020202020204" pitchFamily="34" charset="0"/>
                        </a:rPr>
                        <a:t>  0 –  30 cm</a:t>
                      </a:r>
                    </a:p>
                  </a:txBody>
                  <a:tcPr anchor="ctr"/>
                </a:tc>
                <a:tc>
                  <a:txBody>
                    <a:bodyPr/>
                    <a:lstStyle/>
                    <a:p>
                      <a:r>
                        <a:rPr lang="es-MX" sz="1600">
                          <a:latin typeface="Agency FB" panose="020B0503020202020204" pitchFamily="34" charset="0"/>
                        </a:rPr>
                        <a:t>Captación de agua y nutrientes esenciales.</a:t>
                      </a:r>
                    </a:p>
                  </a:txBody>
                  <a:tcPr anchor="ctr"/>
                </a:tc>
                <a:extLst>
                  <a:ext uri="{0D108BD9-81ED-4DB2-BD59-A6C34878D82A}">
                    <a16:rowId xmlns:a16="http://schemas.microsoft.com/office/drawing/2014/main" val="4019214460"/>
                  </a:ext>
                </a:extLst>
              </a:tr>
              <a:tr h="370840">
                <a:tc>
                  <a:txBody>
                    <a:bodyPr/>
                    <a:lstStyle/>
                    <a:p>
                      <a:pPr algn="l"/>
                      <a:r>
                        <a:rPr lang="es-MX" sz="1600" b="1" dirty="0">
                          <a:latin typeface="Agency FB" panose="020B0503020202020204" pitchFamily="34" charset="0"/>
                        </a:rPr>
                        <a:t>30 –  60 cm</a:t>
                      </a:r>
                    </a:p>
                  </a:txBody>
                  <a:tcPr anchor="ctr"/>
                </a:tc>
                <a:tc>
                  <a:txBody>
                    <a:bodyPr/>
                    <a:lstStyle/>
                    <a:p>
                      <a:r>
                        <a:rPr lang="es-MX" sz="1600">
                          <a:latin typeface="Agency FB" panose="020B0503020202020204" pitchFamily="34" charset="0"/>
                        </a:rPr>
                        <a:t>Almacenamiento de nutrientes y soporte estructural.</a:t>
                      </a:r>
                    </a:p>
                  </a:txBody>
                  <a:tcPr anchor="ctr"/>
                </a:tc>
                <a:extLst>
                  <a:ext uri="{0D108BD9-81ED-4DB2-BD59-A6C34878D82A}">
                    <a16:rowId xmlns:a16="http://schemas.microsoft.com/office/drawing/2014/main" val="2581181545"/>
                  </a:ext>
                </a:extLst>
              </a:tr>
              <a:tr h="370840">
                <a:tc>
                  <a:txBody>
                    <a:bodyPr/>
                    <a:lstStyle/>
                    <a:p>
                      <a:pPr algn="l"/>
                      <a:r>
                        <a:rPr lang="es-MX" sz="1600" b="1" dirty="0">
                          <a:latin typeface="Agency FB" panose="020B0503020202020204" pitchFamily="34" charset="0"/>
                        </a:rPr>
                        <a:t>60 – 120 cm</a:t>
                      </a:r>
                    </a:p>
                  </a:txBody>
                  <a:tcPr anchor="ctr"/>
                </a:tc>
                <a:tc>
                  <a:txBody>
                    <a:bodyPr/>
                    <a:lstStyle/>
                    <a:p>
                      <a:r>
                        <a:rPr lang="es-MX" sz="1600" dirty="0">
                          <a:latin typeface="Agency FB" panose="020B0503020202020204" pitchFamily="34" charset="0"/>
                        </a:rPr>
                        <a:t>Extracción de agua en condiciones de estrés hídrico.</a:t>
                      </a:r>
                    </a:p>
                  </a:txBody>
                  <a:tcPr anchor="ctr"/>
                </a:tc>
                <a:extLst>
                  <a:ext uri="{0D108BD9-81ED-4DB2-BD59-A6C34878D82A}">
                    <a16:rowId xmlns:a16="http://schemas.microsoft.com/office/drawing/2014/main" val="1836590581"/>
                  </a:ext>
                </a:extLst>
              </a:tr>
            </a:tbl>
          </a:graphicData>
        </a:graphic>
      </p:graphicFrame>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 QUÉ PROFUNDIDAD INSERTO EL SENSOR?</a:t>
            </a:r>
          </a:p>
        </p:txBody>
      </p:sp>
      <p:pic>
        <p:nvPicPr>
          <p:cNvPr id="4" name="Imagen 3">
            <a:extLst>
              <a:ext uri="{FF2B5EF4-FFF2-40B4-BE49-F238E27FC236}">
                <a16:creationId xmlns:a16="http://schemas.microsoft.com/office/drawing/2014/main" id="{E8242D13-82AD-4AEB-9299-483DAEB30E13}"/>
              </a:ext>
            </a:extLst>
          </p:cNvPr>
          <p:cNvPicPr>
            <a:picLocks noChangeAspect="1"/>
          </p:cNvPicPr>
          <p:nvPr/>
        </p:nvPicPr>
        <p:blipFill>
          <a:blip r:embed="rId7"/>
          <a:stretch>
            <a:fillRect/>
          </a:stretch>
        </p:blipFill>
        <p:spPr>
          <a:xfrm>
            <a:off x="1271109" y="-12596"/>
            <a:ext cx="3347803" cy="6858000"/>
          </a:xfrm>
          <a:prstGeom prst="rect">
            <a:avLst/>
          </a:prstGeom>
        </p:spPr>
      </p:pic>
    </p:spTree>
    <p:extLst>
      <p:ext uri="{BB962C8B-B14F-4D97-AF65-F5344CB8AC3E}">
        <p14:creationId xmlns:p14="http://schemas.microsoft.com/office/powerpoint/2010/main" val="37649441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29255</TotalTime>
  <Words>3243</Words>
  <Application>Microsoft Office PowerPoint</Application>
  <PresentationFormat>Panorámica</PresentationFormat>
  <Paragraphs>621</Paragraphs>
  <Slides>26</Slides>
  <Notes>24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26</vt:i4>
      </vt:variant>
    </vt:vector>
  </HeadingPairs>
  <TitlesOfParts>
    <vt:vector size="36" baseType="lpstr">
      <vt:lpstr>Agency FB</vt:lpstr>
      <vt:lpstr>Arial</vt:lpstr>
      <vt:lpstr>Calibri</vt:lpstr>
      <vt:lpstr>Cambria Math</vt:lpstr>
      <vt:lpstr>Cardo</vt:lpstr>
      <vt:lpstr>nunito sans</vt:lpstr>
      <vt:lpstr>Open Sans</vt:lpstr>
      <vt:lpstr>Quattrocento Sans</vt:lpstr>
      <vt:lpstr>SegoeUIVariable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Cosme Ernesto Santiesteban Toca</dc:creator>
  <cp:lastModifiedBy>Cosme E. Santiesteban Toca</cp:lastModifiedBy>
  <cp:revision>153</cp:revision>
  <dcterms:created xsi:type="dcterms:W3CDTF">2023-10-01T21:35:23Z</dcterms:created>
  <dcterms:modified xsi:type="dcterms:W3CDTF">2026-01-08T06:45:17Z</dcterms:modified>
</cp:coreProperties>
</file>